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9" r:id="rId4"/>
    <p:sldId id="274" r:id="rId5"/>
    <p:sldId id="262" r:id="rId6"/>
    <p:sldId id="264" r:id="rId7"/>
    <p:sldId id="266" r:id="rId8"/>
    <p:sldId id="268" r:id="rId9"/>
    <p:sldId id="261" r:id="rId10"/>
    <p:sldId id="259" r:id="rId11"/>
    <p:sldId id="290" r:id="rId12"/>
    <p:sldId id="292" r:id="rId13"/>
    <p:sldId id="294" r:id="rId14"/>
    <p:sldId id="296" r:id="rId15"/>
    <p:sldId id="260" r:id="rId16"/>
    <p:sldId id="276" r:id="rId17"/>
    <p:sldId id="278" r:id="rId18"/>
    <p:sldId id="284" r:id="rId19"/>
    <p:sldId id="281" r:id="rId20"/>
    <p:sldId id="282" r:id="rId21"/>
    <p:sldId id="285" r:id="rId22"/>
    <p:sldId id="286" r:id="rId23"/>
    <p:sldId id="287" r:id="rId24"/>
    <p:sldId id="288" r:id="rId25"/>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CC"/>
    <a:srgbClr val="009999"/>
    <a:srgbClr val="9900CC"/>
    <a:srgbClr val="D60093"/>
    <a:srgbClr val="9966FF"/>
    <a:srgbClr val="00CC66"/>
    <a:srgbClr val="6666FF"/>
    <a:srgbClr val="66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748" autoAdjust="0"/>
    <p:restoredTop sz="94660"/>
  </p:normalViewPr>
  <p:slideViewPr>
    <p:cSldViewPr snapToGrid="0">
      <p:cViewPr varScale="1">
        <p:scale>
          <a:sx n="87" d="100"/>
          <a:sy n="87" d="100"/>
        </p:scale>
        <p:origin x="173"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5/10/relationships/revisionInfo" Target="revisionInfo.xml"/></Relationships>
</file>

<file path=ppt/charts/_rels/chart1.xml.rels><?xml version="1.0" encoding="UTF-8" standalone="yes"?>
<Relationships xmlns="http://schemas.openxmlformats.org/package/2006/relationships"><Relationship Id="rId3" Type="http://schemas.openxmlformats.org/officeDocument/2006/relationships/oleObject" Target="file:///E:\&#26481;&#33437;&#32076;&#21942;&#21361;&#27231;&#21839;&#38988;&#21442;&#32771;&#36039;&#26009;.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r>
              <a:rPr lang="ja-JP" altLang="en-US" sz="2400" b="1" dirty="0"/>
              <a:t>原油価格３銘柄（米ドル／バレル）</a:t>
            </a:r>
          </a:p>
        </c:rich>
      </c:tx>
      <c:layout>
        <c:manualLayout>
          <c:xMode val="edge"/>
          <c:yMode val="edge"/>
          <c:x val="0.21509073182385599"/>
          <c:y val="4.1746275581934875E-2"/>
        </c:manualLayout>
      </c:layout>
      <c:overlay val="0"/>
      <c:spPr>
        <a:noFill/>
        <a:ln>
          <a:noFill/>
        </a:ln>
        <a:effectLst/>
      </c:spPr>
      <c:txPr>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6.2767570720326626E-2"/>
          <c:y val="0.16089639245261708"/>
          <c:w val="0.88360211917954701"/>
          <c:h val="0.65892299034720836"/>
        </c:manualLayout>
      </c:layout>
      <c:lineChart>
        <c:grouping val="standard"/>
        <c:varyColors val="0"/>
        <c:ser>
          <c:idx val="0"/>
          <c:order val="0"/>
          <c:tx>
            <c:strRef>
              <c:f>原油価３種!$C$5</c:f>
              <c:strCache>
                <c:ptCount val="1"/>
                <c:pt idx="0">
                  <c:v>WTI</c:v>
                </c:pt>
              </c:strCache>
            </c:strRef>
          </c:tx>
          <c:spPr>
            <a:ln w="28575" cap="rnd">
              <a:solidFill>
                <a:schemeClr val="accent1"/>
              </a:solidFill>
              <a:round/>
            </a:ln>
            <a:effectLst/>
          </c:spPr>
          <c:marker>
            <c:symbol val="none"/>
          </c:marker>
          <c:cat>
            <c:strRef>
              <c:f>原油価３種!$B$6:$B$63</c:f>
              <c:strCache>
                <c:ptCount val="56"/>
                <c:pt idx="0">
                  <c:v>1960年</c:v>
                </c:pt>
                <c:pt idx="5">
                  <c:v>1965年</c:v>
                </c:pt>
                <c:pt idx="10">
                  <c:v>1970年</c:v>
                </c:pt>
                <c:pt idx="15">
                  <c:v>1975年</c:v>
                </c:pt>
                <c:pt idx="20">
                  <c:v>1980年</c:v>
                </c:pt>
                <c:pt idx="25">
                  <c:v>1985年</c:v>
                </c:pt>
                <c:pt idx="30">
                  <c:v>1990年</c:v>
                </c:pt>
                <c:pt idx="35">
                  <c:v>1995年</c:v>
                </c:pt>
                <c:pt idx="40">
                  <c:v>2000年</c:v>
                </c:pt>
                <c:pt idx="45">
                  <c:v>2005年</c:v>
                </c:pt>
                <c:pt idx="50">
                  <c:v>2010年</c:v>
                </c:pt>
                <c:pt idx="55">
                  <c:v>2015年</c:v>
                </c:pt>
              </c:strCache>
            </c:strRef>
          </c:cat>
          <c:val>
            <c:numRef>
              <c:f>原油価３種!$C$6:$C$63</c:f>
              <c:numCache>
                <c:formatCode>General</c:formatCode>
                <c:ptCount val="58"/>
                <c:pt idx="20">
                  <c:v>37.880000000000003</c:v>
                </c:pt>
                <c:pt idx="21">
                  <c:v>36.17</c:v>
                </c:pt>
                <c:pt idx="22">
                  <c:v>32.67</c:v>
                </c:pt>
                <c:pt idx="23">
                  <c:v>30.6</c:v>
                </c:pt>
                <c:pt idx="24">
                  <c:v>29.39</c:v>
                </c:pt>
                <c:pt idx="25">
                  <c:v>27.99</c:v>
                </c:pt>
                <c:pt idx="26">
                  <c:v>15.02</c:v>
                </c:pt>
                <c:pt idx="27">
                  <c:v>19.190000000000001</c:v>
                </c:pt>
                <c:pt idx="28">
                  <c:v>15.97</c:v>
                </c:pt>
                <c:pt idx="29">
                  <c:v>19.690000000000001</c:v>
                </c:pt>
                <c:pt idx="30">
                  <c:v>24.52</c:v>
                </c:pt>
                <c:pt idx="31">
                  <c:v>21.51</c:v>
                </c:pt>
                <c:pt idx="32">
                  <c:v>20.56</c:v>
                </c:pt>
                <c:pt idx="33">
                  <c:v>18.46</c:v>
                </c:pt>
                <c:pt idx="34">
                  <c:v>17.18</c:v>
                </c:pt>
                <c:pt idx="35">
                  <c:v>18.43</c:v>
                </c:pt>
                <c:pt idx="36">
                  <c:v>22.13</c:v>
                </c:pt>
                <c:pt idx="37">
                  <c:v>20.59</c:v>
                </c:pt>
                <c:pt idx="38">
                  <c:v>14.42</c:v>
                </c:pt>
                <c:pt idx="39">
                  <c:v>19.170000000000002</c:v>
                </c:pt>
                <c:pt idx="40">
                  <c:v>30.32</c:v>
                </c:pt>
                <c:pt idx="41">
                  <c:v>25.87</c:v>
                </c:pt>
                <c:pt idx="42">
                  <c:v>26.12</c:v>
                </c:pt>
                <c:pt idx="43">
                  <c:v>31.1</c:v>
                </c:pt>
                <c:pt idx="44">
                  <c:v>41.45</c:v>
                </c:pt>
                <c:pt idx="45">
                  <c:v>56.44</c:v>
                </c:pt>
                <c:pt idx="46">
                  <c:v>66.05</c:v>
                </c:pt>
                <c:pt idx="47">
                  <c:v>72.290000000000006</c:v>
                </c:pt>
                <c:pt idx="48">
                  <c:v>99.59</c:v>
                </c:pt>
                <c:pt idx="49">
                  <c:v>61.69</c:v>
                </c:pt>
                <c:pt idx="50">
                  <c:v>79.400000000000006</c:v>
                </c:pt>
                <c:pt idx="51">
                  <c:v>95.05</c:v>
                </c:pt>
                <c:pt idx="52">
                  <c:v>94.14</c:v>
                </c:pt>
                <c:pt idx="53">
                  <c:v>97.93</c:v>
                </c:pt>
                <c:pt idx="54">
                  <c:v>93.13</c:v>
                </c:pt>
                <c:pt idx="55">
                  <c:v>48.75</c:v>
                </c:pt>
                <c:pt idx="56">
                  <c:v>43.23</c:v>
                </c:pt>
                <c:pt idx="57">
                  <c:v>52.56</c:v>
                </c:pt>
              </c:numCache>
            </c:numRef>
          </c:val>
          <c:smooth val="0"/>
          <c:extLst>
            <c:ext xmlns:c16="http://schemas.microsoft.com/office/drawing/2014/chart" uri="{C3380CC4-5D6E-409C-BE32-E72D297353CC}">
              <c16:uniqueId val="{00000000-74D2-42A4-B2EA-8B7E059CFB01}"/>
            </c:ext>
          </c:extLst>
        </c:ser>
        <c:ser>
          <c:idx val="1"/>
          <c:order val="1"/>
          <c:tx>
            <c:strRef>
              <c:f>原油価３種!$D$5</c:f>
              <c:strCache>
                <c:ptCount val="1"/>
                <c:pt idx="0">
                  <c:v>ドバイ</c:v>
                </c:pt>
              </c:strCache>
            </c:strRef>
          </c:tx>
          <c:spPr>
            <a:ln w="28575" cap="rnd">
              <a:solidFill>
                <a:schemeClr val="accent2"/>
              </a:solidFill>
              <a:round/>
            </a:ln>
            <a:effectLst/>
          </c:spPr>
          <c:marker>
            <c:symbol val="none"/>
          </c:marker>
          <c:cat>
            <c:strRef>
              <c:f>原油価３種!$B$6:$B$63</c:f>
              <c:strCache>
                <c:ptCount val="56"/>
                <c:pt idx="0">
                  <c:v>1960年</c:v>
                </c:pt>
                <c:pt idx="5">
                  <c:v>1965年</c:v>
                </c:pt>
                <c:pt idx="10">
                  <c:v>1970年</c:v>
                </c:pt>
                <c:pt idx="15">
                  <c:v>1975年</c:v>
                </c:pt>
                <c:pt idx="20">
                  <c:v>1980年</c:v>
                </c:pt>
                <c:pt idx="25">
                  <c:v>1985年</c:v>
                </c:pt>
                <c:pt idx="30">
                  <c:v>1990年</c:v>
                </c:pt>
                <c:pt idx="35">
                  <c:v>1995年</c:v>
                </c:pt>
                <c:pt idx="40">
                  <c:v>2000年</c:v>
                </c:pt>
                <c:pt idx="45">
                  <c:v>2005年</c:v>
                </c:pt>
                <c:pt idx="50">
                  <c:v>2010年</c:v>
                </c:pt>
                <c:pt idx="55">
                  <c:v>2015年</c:v>
                </c:pt>
              </c:strCache>
            </c:strRef>
          </c:cat>
          <c:val>
            <c:numRef>
              <c:f>原油価３種!$D$6:$D$63</c:f>
              <c:numCache>
                <c:formatCode>0.00_ </c:formatCode>
                <c:ptCount val="58"/>
                <c:pt idx="0">
                  <c:v>1.5</c:v>
                </c:pt>
                <c:pt idx="1">
                  <c:v>1.45</c:v>
                </c:pt>
                <c:pt idx="2">
                  <c:v>1.42</c:v>
                </c:pt>
                <c:pt idx="3">
                  <c:v>1.4</c:v>
                </c:pt>
                <c:pt idx="4">
                  <c:v>1.33</c:v>
                </c:pt>
                <c:pt idx="5">
                  <c:v>1.33</c:v>
                </c:pt>
                <c:pt idx="6">
                  <c:v>1.33</c:v>
                </c:pt>
                <c:pt idx="7">
                  <c:v>1.33</c:v>
                </c:pt>
                <c:pt idx="8">
                  <c:v>1.3</c:v>
                </c:pt>
                <c:pt idx="9">
                  <c:v>1.28</c:v>
                </c:pt>
                <c:pt idx="10" formatCode="0.00">
                  <c:v>2.23</c:v>
                </c:pt>
                <c:pt idx="11" formatCode="0.00">
                  <c:v>3.21</c:v>
                </c:pt>
                <c:pt idx="12" formatCode="0.00">
                  <c:v>3.61</c:v>
                </c:pt>
                <c:pt idx="13" formatCode="0.00">
                  <c:v>4.25</c:v>
                </c:pt>
                <c:pt idx="14" formatCode="0.00">
                  <c:v>12.93</c:v>
                </c:pt>
                <c:pt idx="15" formatCode="0.00">
                  <c:v>11.5</c:v>
                </c:pt>
                <c:pt idx="16" formatCode="0.00">
                  <c:v>13.14</c:v>
                </c:pt>
                <c:pt idx="17" formatCode="0.00">
                  <c:v>14.31</c:v>
                </c:pt>
                <c:pt idx="18" formatCode="0.00">
                  <c:v>14.26</c:v>
                </c:pt>
                <c:pt idx="19" formatCode="0.00">
                  <c:v>32.11</c:v>
                </c:pt>
                <c:pt idx="20" formatCode="General">
                  <c:v>35.85</c:v>
                </c:pt>
                <c:pt idx="21" formatCode="General">
                  <c:v>34.29</c:v>
                </c:pt>
                <c:pt idx="22" formatCode="General">
                  <c:v>31.76</c:v>
                </c:pt>
                <c:pt idx="23" formatCode="General">
                  <c:v>27.48</c:v>
                </c:pt>
                <c:pt idx="24" formatCode="General">
                  <c:v>27.51</c:v>
                </c:pt>
                <c:pt idx="25" formatCode="General">
                  <c:v>26.51</c:v>
                </c:pt>
                <c:pt idx="26" formatCode="General">
                  <c:v>13.06</c:v>
                </c:pt>
                <c:pt idx="27" formatCode="General">
                  <c:v>16.96</c:v>
                </c:pt>
                <c:pt idx="28" formatCode="General">
                  <c:v>13.36</c:v>
                </c:pt>
                <c:pt idx="29" formatCode="General">
                  <c:v>15.78</c:v>
                </c:pt>
                <c:pt idx="30" formatCode="General">
                  <c:v>20.73</c:v>
                </c:pt>
                <c:pt idx="31" formatCode="General">
                  <c:v>16.61</c:v>
                </c:pt>
                <c:pt idx="32" formatCode="General">
                  <c:v>17.14</c:v>
                </c:pt>
                <c:pt idx="33" formatCode="General">
                  <c:v>14.91</c:v>
                </c:pt>
                <c:pt idx="34" formatCode="General">
                  <c:v>14.83</c:v>
                </c:pt>
                <c:pt idx="35" formatCode="General">
                  <c:v>16.13</c:v>
                </c:pt>
                <c:pt idx="36" formatCode="General">
                  <c:v>18.54</c:v>
                </c:pt>
                <c:pt idx="37" formatCode="General">
                  <c:v>18.100000000000001</c:v>
                </c:pt>
                <c:pt idx="38" formatCode="General">
                  <c:v>12.09</c:v>
                </c:pt>
                <c:pt idx="39" formatCode="General">
                  <c:v>17.079999999999998</c:v>
                </c:pt>
                <c:pt idx="40" formatCode="General">
                  <c:v>26.09</c:v>
                </c:pt>
                <c:pt idx="41" formatCode="General">
                  <c:v>22.71</c:v>
                </c:pt>
                <c:pt idx="42" formatCode="General">
                  <c:v>23.73</c:v>
                </c:pt>
                <c:pt idx="43" formatCode="General">
                  <c:v>26.73</c:v>
                </c:pt>
                <c:pt idx="44" formatCode="General">
                  <c:v>33.46</c:v>
                </c:pt>
                <c:pt idx="45" formatCode="General">
                  <c:v>49.2</c:v>
                </c:pt>
                <c:pt idx="46" formatCode="General">
                  <c:v>61.43</c:v>
                </c:pt>
                <c:pt idx="47" formatCode="General">
                  <c:v>68.37</c:v>
                </c:pt>
                <c:pt idx="48" formatCode="General">
                  <c:v>93.78</c:v>
                </c:pt>
                <c:pt idx="49" formatCode="General">
                  <c:v>61.75</c:v>
                </c:pt>
                <c:pt idx="50" formatCode="General">
                  <c:v>78.06</c:v>
                </c:pt>
                <c:pt idx="51" formatCode="General">
                  <c:v>106.03</c:v>
                </c:pt>
                <c:pt idx="52" formatCode="General">
                  <c:v>108.92</c:v>
                </c:pt>
                <c:pt idx="53" formatCode="General">
                  <c:v>105.43</c:v>
                </c:pt>
                <c:pt idx="54" formatCode="General">
                  <c:v>96.66</c:v>
                </c:pt>
                <c:pt idx="55" formatCode="General">
                  <c:v>51.23</c:v>
                </c:pt>
                <c:pt idx="56" formatCode="General">
                  <c:v>41.24</c:v>
                </c:pt>
                <c:pt idx="57" formatCode="General">
                  <c:v>53.43</c:v>
                </c:pt>
              </c:numCache>
            </c:numRef>
          </c:val>
          <c:smooth val="0"/>
          <c:extLst>
            <c:ext xmlns:c16="http://schemas.microsoft.com/office/drawing/2014/chart" uri="{C3380CC4-5D6E-409C-BE32-E72D297353CC}">
              <c16:uniqueId val="{00000001-74D2-42A4-B2EA-8B7E059CFB01}"/>
            </c:ext>
          </c:extLst>
        </c:ser>
        <c:ser>
          <c:idx val="2"/>
          <c:order val="2"/>
          <c:tx>
            <c:strRef>
              <c:f>原油価３種!$E$5</c:f>
              <c:strCache>
                <c:ptCount val="1"/>
                <c:pt idx="0">
                  <c:v>北海ブレント</c:v>
                </c:pt>
              </c:strCache>
            </c:strRef>
          </c:tx>
          <c:spPr>
            <a:ln w="28575" cap="rnd">
              <a:solidFill>
                <a:schemeClr val="accent3"/>
              </a:solidFill>
              <a:round/>
            </a:ln>
            <a:effectLst/>
          </c:spPr>
          <c:marker>
            <c:symbol val="none"/>
          </c:marker>
          <c:cat>
            <c:strRef>
              <c:f>原油価３種!$B$6:$B$63</c:f>
              <c:strCache>
                <c:ptCount val="56"/>
                <c:pt idx="0">
                  <c:v>1960年</c:v>
                </c:pt>
                <c:pt idx="5">
                  <c:v>1965年</c:v>
                </c:pt>
                <c:pt idx="10">
                  <c:v>1970年</c:v>
                </c:pt>
                <c:pt idx="15">
                  <c:v>1975年</c:v>
                </c:pt>
                <c:pt idx="20">
                  <c:v>1980年</c:v>
                </c:pt>
                <c:pt idx="25">
                  <c:v>1985年</c:v>
                </c:pt>
                <c:pt idx="30">
                  <c:v>1990年</c:v>
                </c:pt>
                <c:pt idx="35">
                  <c:v>1995年</c:v>
                </c:pt>
                <c:pt idx="40">
                  <c:v>2000年</c:v>
                </c:pt>
                <c:pt idx="45">
                  <c:v>2005年</c:v>
                </c:pt>
                <c:pt idx="50">
                  <c:v>2010年</c:v>
                </c:pt>
                <c:pt idx="55">
                  <c:v>2015年</c:v>
                </c:pt>
              </c:strCache>
            </c:strRef>
          </c:cat>
          <c:val>
            <c:numRef>
              <c:f>原油価３種!$E$6:$E$63</c:f>
              <c:numCache>
                <c:formatCode>General</c:formatCode>
                <c:ptCount val="58"/>
                <c:pt idx="20" formatCode="0.00">
                  <c:v>37.89</c:v>
                </c:pt>
                <c:pt idx="21" formatCode="0.00">
                  <c:v>36.68</c:v>
                </c:pt>
                <c:pt idx="22" formatCode="0.00">
                  <c:v>33.42</c:v>
                </c:pt>
                <c:pt idx="23" formatCode="0.00">
                  <c:v>29.78</c:v>
                </c:pt>
                <c:pt idx="24" formatCode="0.00">
                  <c:v>28.74</c:v>
                </c:pt>
                <c:pt idx="25" formatCode="0.00">
                  <c:v>27.61</c:v>
                </c:pt>
                <c:pt idx="26" formatCode="0.00">
                  <c:v>14.43</c:v>
                </c:pt>
                <c:pt idx="27" formatCode="0.00">
                  <c:v>18.440000000000001</c:v>
                </c:pt>
                <c:pt idx="28" formatCode="0.00">
                  <c:v>14.98</c:v>
                </c:pt>
                <c:pt idx="29" formatCode="0.00">
                  <c:v>18.25</c:v>
                </c:pt>
                <c:pt idx="30" formatCode="0.00">
                  <c:v>23.71</c:v>
                </c:pt>
                <c:pt idx="31" formatCode="0.00">
                  <c:v>19.98</c:v>
                </c:pt>
                <c:pt idx="32" formatCode="0.00">
                  <c:v>19.41</c:v>
                </c:pt>
                <c:pt idx="33" formatCode="0.00">
                  <c:v>17</c:v>
                </c:pt>
                <c:pt idx="34" formatCode="0.00">
                  <c:v>15.83</c:v>
                </c:pt>
                <c:pt idx="35" formatCode="0.00">
                  <c:v>17.059999999999999</c:v>
                </c:pt>
                <c:pt idx="36" formatCode="0.00">
                  <c:v>20.45</c:v>
                </c:pt>
                <c:pt idx="37" formatCode="0.00">
                  <c:v>19.12</c:v>
                </c:pt>
                <c:pt idx="38" formatCode="0.00">
                  <c:v>12.72</c:v>
                </c:pt>
                <c:pt idx="39" formatCode="0.00">
                  <c:v>17.7</c:v>
                </c:pt>
                <c:pt idx="40" formatCode="0.00">
                  <c:v>28.31</c:v>
                </c:pt>
                <c:pt idx="41" formatCode="0.00">
                  <c:v>24.41</c:v>
                </c:pt>
                <c:pt idx="42" formatCode="0.00">
                  <c:v>25</c:v>
                </c:pt>
                <c:pt idx="43" formatCode="0.00">
                  <c:v>28.85</c:v>
                </c:pt>
                <c:pt idx="44" formatCode="0.00">
                  <c:v>38.299999999999997</c:v>
                </c:pt>
                <c:pt idx="45" formatCode="0.00">
                  <c:v>54.43</c:v>
                </c:pt>
                <c:pt idx="46" formatCode="0.00">
                  <c:v>65.39</c:v>
                </c:pt>
                <c:pt idx="47" formatCode="0.00">
                  <c:v>72.709999999999994</c:v>
                </c:pt>
                <c:pt idx="48" formatCode="0.00">
                  <c:v>97.66</c:v>
                </c:pt>
                <c:pt idx="49" formatCode="0.00">
                  <c:v>61.86</c:v>
                </c:pt>
                <c:pt idx="50" formatCode="0.00">
                  <c:v>79.63</c:v>
                </c:pt>
                <c:pt idx="51" formatCode="0.00">
                  <c:v>110.95</c:v>
                </c:pt>
                <c:pt idx="52" formatCode="0.00">
                  <c:v>111.96</c:v>
                </c:pt>
                <c:pt idx="53" formatCode="0.00">
                  <c:v>108.84</c:v>
                </c:pt>
                <c:pt idx="54" formatCode="0.00">
                  <c:v>98.94</c:v>
                </c:pt>
                <c:pt idx="55" formatCode="0.00">
                  <c:v>52.4</c:v>
                </c:pt>
                <c:pt idx="56" formatCode="0.00">
                  <c:v>44.05</c:v>
                </c:pt>
                <c:pt idx="57" formatCode="0.00">
                  <c:v>54.89</c:v>
                </c:pt>
              </c:numCache>
            </c:numRef>
          </c:val>
          <c:smooth val="0"/>
          <c:extLst>
            <c:ext xmlns:c16="http://schemas.microsoft.com/office/drawing/2014/chart" uri="{C3380CC4-5D6E-409C-BE32-E72D297353CC}">
              <c16:uniqueId val="{00000002-74D2-42A4-B2EA-8B7E059CFB01}"/>
            </c:ext>
          </c:extLst>
        </c:ser>
        <c:dLbls>
          <c:showLegendKey val="0"/>
          <c:showVal val="0"/>
          <c:showCatName val="0"/>
          <c:showSerName val="0"/>
          <c:showPercent val="0"/>
          <c:showBubbleSize val="0"/>
        </c:dLbls>
        <c:smooth val="0"/>
        <c:axId val="621048136"/>
        <c:axId val="621042232"/>
      </c:lineChart>
      <c:catAx>
        <c:axId val="6210481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rgbClr val="6666FF"/>
                </a:solidFill>
                <a:latin typeface="+mn-lt"/>
                <a:ea typeface="+mn-ea"/>
                <a:cs typeface="+mn-cs"/>
              </a:defRPr>
            </a:pPr>
            <a:endParaRPr lang="ja-JP"/>
          </a:p>
        </c:txPr>
        <c:crossAx val="621042232"/>
        <c:crosses val="autoZero"/>
        <c:auto val="1"/>
        <c:lblAlgn val="ctr"/>
        <c:lblOffset val="100"/>
        <c:noMultiLvlLbl val="0"/>
      </c:catAx>
      <c:valAx>
        <c:axId val="6210422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ja-JP"/>
          </a:p>
        </c:txPr>
        <c:crossAx val="621048136"/>
        <c:crosses val="autoZero"/>
        <c:crossBetween val="between"/>
      </c:valAx>
      <c:spPr>
        <a:noFill/>
        <a:ln>
          <a:noFill/>
        </a:ln>
        <a:effectLst/>
      </c:spPr>
    </c:plotArea>
    <c:legend>
      <c:legendPos val="b"/>
      <c:layout>
        <c:manualLayout>
          <c:xMode val="edge"/>
          <c:yMode val="edge"/>
          <c:x val="9.722829785165743E-2"/>
          <c:y val="0.38863530258643297"/>
          <c:w val="0.55708661417322836"/>
          <c:h val="9.5054687808981186E-2"/>
        </c:manualLayout>
      </c:layout>
      <c:overlay val="0"/>
      <c:spPr>
        <a:noFill/>
        <a:ln>
          <a:noFill/>
        </a:ln>
        <a:effectLst/>
      </c:spPr>
      <c:txPr>
        <a:bodyPr rot="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0.2375</cdr:x>
      <cdr:y>0.18133</cdr:y>
    </cdr:from>
    <cdr:to>
      <cdr:x>0.465</cdr:x>
      <cdr:y>0.2927</cdr:y>
    </cdr:to>
    <cdr:sp macro="" textlink="">
      <cdr:nvSpPr>
        <cdr:cNvPr id="2" name="テキスト ボックス 1"/>
        <cdr:cNvSpPr txBox="1"/>
      </cdr:nvSpPr>
      <cdr:spPr>
        <a:xfrm xmlns:a="http://schemas.openxmlformats.org/drawingml/2006/main">
          <a:off x="1954560" y="820688"/>
          <a:ext cx="1872208" cy="50405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ja-JP" altLang="en-US" sz="2400" b="1" dirty="0">
              <a:solidFill>
                <a:srgbClr val="6666FF"/>
              </a:solidFill>
            </a:rPr>
            <a:t>データ：ＩＭＦ，ＩＦＳ</a:t>
          </a:r>
        </a:p>
      </cdr:txBody>
    </cdr:sp>
  </cdr:relSizeAnchor>
  <cdr:relSizeAnchor xmlns:cdr="http://schemas.openxmlformats.org/drawingml/2006/chartDrawing">
    <cdr:from>
      <cdr:x>0.134</cdr:x>
      <cdr:y>0.70289</cdr:y>
    </cdr:from>
    <cdr:to>
      <cdr:x>0.2893</cdr:x>
      <cdr:y>0.8684</cdr:y>
    </cdr:to>
    <cdr:sp macro="" textlink="">
      <cdr:nvSpPr>
        <cdr:cNvPr id="3" name="テキスト ボックス 2"/>
        <cdr:cNvSpPr txBox="1"/>
      </cdr:nvSpPr>
      <cdr:spPr>
        <a:xfrm xmlns:a="http://schemas.openxmlformats.org/drawingml/2006/main">
          <a:off x="1198032" y="3883249"/>
          <a:ext cx="1388533"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ja-JP" altLang="en-US" sz="1100" dirty="0"/>
        </a:p>
      </cdr:txBody>
    </cdr:sp>
  </cdr:relSizeAnchor>
  <cdr:relSizeAnchor xmlns:cdr="http://schemas.openxmlformats.org/drawingml/2006/chartDrawing">
    <cdr:from>
      <cdr:x>0.11695</cdr:x>
      <cdr:y>0.67224</cdr:y>
    </cdr:from>
    <cdr:to>
      <cdr:x>0.32339</cdr:x>
      <cdr:y>0.74886</cdr:y>
    </cdr:to>
    <cdr:sp macro="" textlink="">
      <cdr:nvSpPr>
        <cdr:cNvPr id="4" name="テキスト ボックス 3"/>
        <cdr:cNvSpPr txBox="1"/>
      </cdr:nvSpPr>
      <cdr:spPr>
        <a:xfrm xmlns:a="http://schemas.openxmlformats.org/drawingml/2006/main">
          <a:off x="1045632" y="3713916"/>
          <a:ext cx="1845734" cy="42333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ja-JP" altLang="en-US" sz="2000" dirty="0">
              <a:solidFill>
                <a:srgbClr val="FF0000"/>
              </a:solidFill>
            </a:rPr>
            <a:t>第</a:t>
          </a:r>
          <a:r>
            <a:rPr lang="en-US" altLang="ja-JP" sz="2000" dirty="0">
              <a:solidFill>
                <a:srgbClr val="FF0000"/>
              </a:solidFill>
            </a:rPr>
            <a:t>1</a:t>
          </a:r>
          <a:r>
            <a:rPr lang="ja-JP" altLang="en-US" sz="2000" dirty="0">
              <a:solidFill>
                <a:srgbClr val="FF0000"/>
              </a:solidFill>
            </a:rPr>
            <a:t>次石油危機</a:t>
          </a:r>
        </a:p>
      </cdr:txBody>
    </cdr:sp>
  </cdr:relSizeAnchor>
  <cdr:relSizeAnchor xmlns:cdr="http://schemas.openxmlformats.org/drawingml/2006/chartDrawing">
    <cdr:from>
      <cdr:x>0.21544</cdr:x>
      <cdr:y>0.55577</cdr:y>
    </cdr:from>
    <cdr:to>
      <cdr:x>0.22055</cdr:x>
      <cdr:y>0.56404</cdr:y>
    </cdr:to>
    <cdr:sp macro="" textlink="">
      <cdr:nvSpPr>
        <cdr:cNvPr id="5" name="テキスト ボックス 4"/>
        <cdr:cNvSpPr txBox="1"/>
      </cdr:nvSpPr>
      <cdr:spPr>
        <a:xfrm xmlns:a="http://schemas.openxmlformats.org/drawingml/2006/main">
          <a:off x="1926166" y="3070449"/>
          <a:ext cx="45719" cy="4571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ja-JP" altLang="en-US" sz="1100" dirty="0"/>
        </a:p>
      </cdr:txBody>
    </cdr:sp>
  </cdr:relSizeAnchor>
  <cdr:relSizeAnchor xmlns:cdr="http://schemas.openxmlformats.org/drawingml/2006/chartDrawing">
    <cdr:from>
      <cdr:x>0.29167</cdr:x>
      <cdr:y>0.54291</cdr:y>
    </cdr:from>
    <cdr:to>
      <cdr:x>0.5</cdr:x>
      <cdr:y>0.62626</cdr:y>
    </cdr:to>
    <cdr:sp macro="" textlink="">
      <cdr:nvSpPr>
        <cdr:cNvPr id="6" name="テキスト ボックス 5"/>
        <cdr:cNvSpPr txBox="1"/>
      </cdr:nvSpPr>
      <cdr:spPr>
        <a:xfrm xmlns:a="http://schemas.openxmlformats.org/drawingml/2006/main">
          <a:off x="2607733" y="2999428"/>
          <a:ext cx="1862666" cy="46048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ja-JP" altLang="en-US" sz="2000" dirty="0">
              <a:solidFill>
                <a:srgbClr val="FF0000"/>
              </a:solidFill>
            </a:rPr>
            <a:t>第</a:t>
          </a:r>
          <a:r>
            <a:rPr lang="en-US" altLang="ja-JP" sz="2000" dirty="0">
              <a:solidFill>
                <a:srgbClr val="FF0000"/>
              </a:solidFill>
            </a:rPr>
            <a:t>2</a:t>
          </a:r>
          <a:r>
            <a:rPr lang="ja-JP" altLang="en-US" sz="2000" dirty="0">
              <a:solidFill>
                <a:srgbClr val="FF0000"/>
              </a:solidFill>
            </a:rPr>
            <a:t>次石油危機</a:t>
          </a:r>
        </a:p>
      </cdr:txBody>
    </cdr: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D8C6319-3784-4DC7-A44D-E5AB2D46A667}"/>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a:extLst>
              <a:ext uri="{FF2B5EF4-FFF2-40B4-BE49-F238E27FC236}">
                <a16:creationId xmlns:a16="http://schemas.microsoft.com/office/drawing/2014/main" id="{5A2966DF-C09D-4C2F-8E8F-0CD871B2D71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04FA1FFC-B57B-466E-940F-7CFF42C9E24B}"/>
              </a:ext>
            </a:extLst>
          </p:cNvPr>
          <p:cNvSpPr>
            <a:spLocks noGrp="1"/>
          </p:cNvSpPr>
          <p:nvPr>
            <p:ph type="dt" sz="half" idx="10"/>
          </p:nvPr>
        </p:nvSpPr>
        <p:spPr/>
        <p:txBody>
          <a:bodyPr/>
          <a:lstStyle/>
          <a:p>
            <a:fld id="{67770F6C-6F31-403B-A7A6-8A8790F62C33}" type="datetimeFigureOut">
              <a:rPr kumimoji="1" lang="ja-JP" altLang="en-US" smtClean="0"/>
              <a:t>2017/11/12</a:t>
            </a:fld>
            <a:endParaRPr kumimoji="1" lang="ja-JP" altLang="en-US"/>
          </a:p>
        </p:txBody>
      </p:sp>
      <p:sp>
        <p:nvSpPr>
          <p:cNvPr id="5" name="フッター プレースホルダー 4">
            <a:extLst>
              <a:ext uri="{FF2B5EF4-FFF2-40B4-BE49-F238E27FC236}">
                <a16:creationId xmlns:a16="http://schemas.microsoft.com/office/drawing/2014/main" id="{CE07F14D-13EC-4E1E-B3D7-A20413CBA88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0D397F7-A593-4478-9305-1E5A12CF83A8}"/>
              </a:ext>
            </a:extLst>
          </p:cNvPr>
          <p:cNvSpPr>
            <a:spLocks noGrp="1"/>
          </p:cNvSpPr>
          <p:nvPr>
            <p:ph type="sldNum" sz="quarter" idx="12"/>
          </p:nvPr>
        </p:nvSpPr>
        <p:spPr/>
        <p:txBody>
          <a:bodyPr/>
          <a:lstStyle/>
          <a:p>
            <a:fld id="{CAB28AEC-1517-4680-A2A8-FB89F76FC0E0}" type="slidenum">
              <a:rPr kumimoji="1" lang="ja-JP" altLang="en-US" smtClean="0"/>
              <a:t>‹#›</a:t>
            </a:fld>
            <a:endParaRPr kumimoji="1" lang="ja-JP" altLang="en-US"/>
          </a:p>
        </p:txBody>
      </p:sp>
    </p:spTree>
    <p:extLst>
      <p:ext uri="{BB962C8B-B14F-4D97-AF65-F5344CB8AC3E}">
        <p14:creationId xmlns:p14="http://schemas.microsoft.com/office/powerpoint/2010/main" val="42628619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85807B6-9D5A-475F-BAAD-66E812E1233B}"/>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ED157B3F-5CAD-45D6-8A79-93E4055CE83F}"/>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87523B99-18BE-4166-B388-B5BB864D4697}"/>
              </a:ext>
            </a:extLst>
          </p:cNvPr>
          <p:cNvSpPr>
            <a:spLocks noGrp="1"/>
          </p:cNvSpPr>
          <p:nvPr>
            <p:ph type="dt" sz="half" idx="10"/>
          </p:nvPr>
        </p:nvSpPr>
        <p:spPr/>
        <p:txBody>
          <a:bodyPr/>
          <a:lstStyle/>
          <a:p>
            <a:fld id="{67770F6C-6F31-403B-A7A6-8A8790F62C33}" type="datetimeFigureOut">
              <a:rPr kumimoji="1" lang="ja-JP" altLang="en-US" smtClean="0"/>
              <a:t>2017/11/12</a:t>
            </a:fld>
            <a:endParaRPr kumimoji="1" lang="ja-JP" altLang="en-US"/>
          </a:p>
        </p:txBody>
      </p:sp>
      <p:sp>
        <p:nvSpPr>
          <p:cNvPr id="5" name="フッター プレースホルダー 4">
            <a:extLst>
              <a:ext uri="{FF2B5EF4-FFF2-40B4-BE49-F238E27FC236}">
                <a16:creationId xmlns:a16="http://schemas.microsoft.com/office/drawing/2014/main" id="{3E96189A-7E1D-4B25-9DB2-B2AA3E940B5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51CFE7D-9211-412E-AC51-11492F77A591}"/>
              </a:ext>
            </a:extLst>
          </p:cNvPr>
          <p:cNvSpPr>
            <a:spLocks noGrp="1"/>
          </p:cNvSpPr>
          <p:nvPr>
            <p:ph type="sldNum" sz="quarter" idx="12"/>
          </p:nvPr>
        </p:nvSpPr>
        <p:spPr/>
        <p:txBody>
          <a:bodyPr/>
          <a:lstStyle/>
          <a:p>
            <a:fld id="{CAB28AEC-1517-4680-A2A8-FB89F76FC0E0}" type="slidenum">
              <a:rPr kumimoji="1" lang="ja-JP" altLang="en-US" smtClean="0"/>
              <a:t>‹#›</a:t>
            </a:fld>
            <a:endParaRPr kumimoji="1" lang="ja-JP" altLang="en-US"/>
          </a:p>
        </p:txBody>
      </p:sp>
    </p:spTree>
    <p:extLst>
      <p:ext uri="{BB962C8B-B14F-4D97-AF65-F5344CB8AC3E}">
        <p14:creationId xmlns:p14="http://schemas.microsoft.com/office/powerpoint/2010/main" val="22797386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0D89480D-453F-4270-BA9B-46E430206DA4}"/>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3F1E0037-2853-4F6A-AB12-D319F7B408BC}"/>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74C305D5-E99C-437B-BF7F-74E0BE914684}"/>
              </a:ext>
            </a:extLst>
          </p:cNvPr>
          <p:cNvSpPr>
            <a:spLocks noGrp="1"/>
          </p:cNvSpPr>
          <p:nvPr>
            <p:ph type="dt" sz="half" idx="10"/>
          </p:nvPr>
        </p:nvSpPr>
        <p:spPr/>
        <p:txBody>
          <a:bodyPr/>
          <a:lstStyle/>
          <a:p>
            <a:fld id="{67770F6C-6F31-403B-A7A6-8A8790F62C33}" type="datetimeFigureOut">
              <a:rPr kumimoji="1" lang="ja-JP" altLang="en-US" smtClean="0"/>
              <a:t>2017/11/12</a:t>
            </a:fld>
            <a:endParaRPr kumimoji="1" lang="ja-JP" altLang="en-US"/>
          </a:p>
        </p:txBody>
      </p:sp>
      <p:sp>
        <p:nvSpPr>
          <p:cNvPr id="5" name="フッター プレースホルダー 4">
            <a:extLst>
              <a:ext uri="{FF2B5EF4-FFF2-40B4-BE49-F238E27FC236}">
                <a16:creationId xmlns:a16="http://schemas.microsoft.com/office/drawing/2014/main" id="{3D5A1349-CAA4-4BAF-85B1-77B15A9D622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1E6DF43-0B90-496D-9409-B8D6CB665E07}"/>
              </a:ext>
            </a:extLst>
          </p:cNvPr>
          <p:cNvSpPr>
            <a:spLocks noGrp="1"/>
          </p:cNvSpPr>
          <p:nvPr>
            <p:ph type="sldNum" sz="quarter" idx="12"/>
          </p:nvPr>
        </p:nvSpPr>
        <p:spPr/>
        <p:txBody>
          <a:bodyPr/>
          <a:lstStyle/>
          <a:p>
            <a:fld id="{CAB28AEC-1517-4680-A2A8-FB89F76FC0E0}" type="slidenum">
              <a:rPr kumimoji="1" lang="ja-JP" altLang="en-US" smtClean="0"/>
              <a:t>‹#›</a:t>
            </a:fld>
            <a:endParaRPr kumimoji="1" lang="ja-JP" altLang="en-US"/>
          </a:p>
        </p:txBody>
      </p:sp>
    </p:spTree>
    <p:extLst>
      <p:ext uri="{BB962C8B-B14F-4D97-AF65-F5344CB8AC3E}">
        <p14:creationId xmlns:p14="http://schemas.microsoft.com/office/powerpoint/2010/main" val="36820059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84B2173-A7A0-4494-B010-0F14F451FB61}"/>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4C31E510-0560-403A-ABCB-F8997FF36606}"/>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83A7AAD5-C296-4A7A-A328-D0FDF4A79981}"/>
              </a:ext>
            </a:extLst>
          </p:cNvPr>
          <p:cNvSpPr>
            <a:spLocks noGrp="1"/>
          </p:cNvSpPr>
          <p:nvPr>
            <p:ph type="dt" sz="half" idx="10"/>
          </p:nvPr>
        </p:nvSpPr>
        <p:spPr/>
        <p:txBody>
          <a:bodyPr/>
          <a:lstStyle/>
          <a:p>
            <a:fld id="{67770F6C-6F31-403B-A7A6-8A8790F62C33}" type="datetimeFigureOut">
              <a:rPr kumimoji="1" lang="ja-JP" altLang="en-US" smtClean="0"/>
              <a:t>2017/11/12</a:t>
            </a:fld>
            <a:endParaRPr kumimoji="1" lang="ja-JP" altLang="en-US"/>
          </a:p>
        </p:txBody>
      </p:sp>
      <p:sp>
        <p:nvSpPr>
          <p:cNvPr id="5" name="フッター プレースホルダー 4">
            <a:extLst>
              <a:ext uri="{FF2B5EF4-FFF2-40B4-BE49-F238E27FC236}">
                <a16:creationId xmlns:a16="http://schemas.microsoft.com/office/drawing/2014/main" id="{80027114-485F-4B87-B674-CDD2C6BBA90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D7C2D14-3E71-4747-A887-3B39186968D2}"/>
              </a:ext>
            </a:extLst>
          </p:cNvPr>
          <p:cNvSpPr>
            <a:spLocks noGrp="1"/>
          </p:cNvSpPr>
          <p:nvPr>
            <p:ph type="sldNum" sz="quarter" idx="12"/>
          </p:nvPr>
        </p:nvSpPr>
        <p:spPr/>
        <p:txBody>
          <a:bodyPr/>
          <a:lstStyle/>
          <a:p>
            <a:fld id="{CAB28AEC-1517-4680-A2A8-FB89F76FC0E0}" type="slidenum">
              <a:rPr kumimoji="1" lang="ja-JP" altLang="en-US" smtClean="0"/>
              <a:t>‹#›</a:t>
            </a:fld>
            <a:endParaRPr kumimoji="1" lang="ja-JP" altLang="en-US"/>
          </a:p>
        </p:txBody>
      </p:sp>
    </p:spTree>
    <p:extLst>
      <p:ext uri="{BB962C8B-B14F-4D97-AF65-F5344CB8AC3E}">
        <p14:creationId xmlns:p14="http://schemas.microsoft.com/office/powerpoint/2010/main" val="11918814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47DAFDD-C7B1-48C3-B0EA-5AEC1EBBBDC3}"/>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91238DC8-87C1-4129-B81B-410C1B8305D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385E53DA-DF8D-46CD-A7D4-4CC89D05A581}"/>
              </a:ext>
            </a:extLst>
          </p:cNvPr>
          <p:cNvSpPr>
            <a:spLocks noGrp="1"/>
          </p:cNvSpPr>
          <p:nvPr>
            <p:ph type="dt" sz="half" idx="10"/>
          </p:nvPr>
        </p:nvSpPr>
        <p:spPr/>
        <p:txBody>
          <a:bodyPr/>
          <a:lstStyle/>
          <a:p>
            <a:fld id="{67770F6C-6F31-403B-A7A6-8A8790F62C33}" type="datetimeFigureOut">
              <a:rPr kumimoji="1" lang="ja-JP" altLang="en-US" smtClean="0"/>
              <a:t>2017/11/12</a:t>
            </a:fld>
            <a:endParaRPr kumimoji="1" lang="ja-JP" altLang="en-US"/>
          </a:p>
        </p:txBody>
      </p:sp>
      <p:sp>
        <p:nvSpPr>
          <p:cNvPr id="5" name="フッター プレースホルダー 4">
            <a:extLst>
              <a:ext uri="{FF2B5EF4-FFF2-40B4-BE49-F238E27FC236}">
                <a16:creationId xmlns:a16="http://schemas.microsoft.com/office/drawing/2014/main" id="{FDEF9C90-9914-403F-8DF7-A8D453B88F8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843C781-436F-422C-A6B8-98EF92D1D2D7}"/>
              </a:ext>
            </a:extLst>
          </p:cNvPr>
          <p:cNvSpPr>
            <a:spLocks noGrp="1"/>
          </p:cNvSpPr>
          <p:nvPr>
            <p:ph type="sldNum" sz="quarter" idx="12"/>
          </p:nvPr>
        </p:nvSpPr>
        <p:spPr/>
        <p:txBody>
          <a:bodyPr/>
          <a:lstStyle/>
          <a:p>
            <a:fld id="{CAB28AEC-1517-4680-A2A8-FB89F76FC0E0}" type="slidenum">
              <a:rPr kumimoji="1" lang="ja-JP" altLang="en-US" smtClean="0"/>
              <a:t>‹#›</a:t>
            </a:fld>
            <a:endParaRPr kumimoji="1" lang="ja-JP" altLang="en-US"/>
          </a:p>
        </p:txBody>
      </p:sp>
    </p:spTree>
    <p:extLst>
      <p:ext uri="{BB962C8B-B14F-4D97-AF65-F5344CB8AC3E}">
        <p14:creationId xmlns:p14="http://schemas.microsoft.com/office/powerpoint/2010/main" val="22520303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6D98771-7DFD-42FB-BF86-32C9E8B28FAA}"/>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6192DC14-8D1F-442E-A2AF-E51001CC9DE3}"/>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1DF7B24D-0F37-4D8E-82C9-D450642CF2BE}"/>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37CD8BFD-5608-4877-88CA-40D904CCCA72}"/>
              </a:ext>
            </a:extLst>
          </p:cNvPr>
          <p:cNvSpPr>
            <a:spLocks noGrp="1"/>
          </p:cNvSpPr>
          <p:nvPr>
            <p:ph type="dt" sz="half" idx="10"/>
          </p:nvPr>
        </p:nvSpPr>
        <p:spPr/>
        <p:txBody>
          <a:bodyPr/>
          <a:lstStyle/>
          <a:p>
            <a:fld id="{67770F6C-6F31-403B-A7A6-8A8790F62C33}" type="datetimeFigureOut">
              <a:rPr kumimoji="1" lang="ja-JP" altLang="en-US" smtClean="0"/>
              <a:t>2017/11/12</a:t>
            </a:fld>
            <a:endParaRPr kumimoji="1" lang="ja-JP" altLang="en-US"/>
          </a:p>
        </p:txBody>
      </p:sp>
      <p:sp>
        <p:nvSpPr>
          <p:cNvPr id="6" name="フッター プレースホルダー 5">
            <a:extLst>
              <a:ext uri="{FF2B5EF4-FFF2-40B4-BE49-F238E27FC236}">
                <a16:creationId xmlns:a16="http://schemas.microsoft.com/office/drawing/2014/main" id="{E60D39F9-6A3D-437F-99FE-2FDE48A04A8E}"/>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E6BF2B0D-6462-4A6C-9C17-59FC1A225951}"/>
              </a:ext>
            </a:extLst>
          </p:cNvPr>
          <p:cNvSpPr>
            <a:spLocks noGrp="1"/>
          </p:cNvSpPr>
          <p:nvPr>
            <p:ph type="sldNum" sz="quarter" idx="12"/>
          </p:nvPr>
        </p:nvSpPr>
        <p:spPr/>
        <p:txBody>
          <a:bodyPr/>
          <a:lstStyle/>
          <a:p>
            <a:fld id="{CAB28AEC-1517-4680-A2A8-FB89F76FC0E0}" type="slidenum">
              <a:rPr kumimoji="1" lang="ja-JP" altLang="en-US" smtClean="0"/>
              <a:t>‹#›</a:t>
            </a:fld>
            <a:endParaRPr kumimoji="1" lang="ja-JP" altLang="en-US"/>
          </a:p>
        </p:txBody>
      </p:sp>
    </p:spTree>
    <p:extLst>
      <p:ext uri="{BB962C8B-B14F-4D97-AF65-F5344CB8AC3E}">
        <p14:creationId xmlns:p14="http://schemas.microsoft.com/office/powerpoint/2010/main" val="14643530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89F0613-7E59-4632-ACC4-5FF26CCCDBC5}"/>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4DA6B449-2CD3-40BD-809F-C23C6D698F2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7F927F01-AC3A-4920-AE20-ED41BB0C0115}"/>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0A348C54-9FE4-44FD-87D9-78F29C3DFD9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EA4F5B9B-BFA5-498C-B9FD-602B06678452}"/>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08BB2CFF-C6C7-4BA4-8047-B5C556D8FE57}"/>
              </a:ext>
            </a:extLst>
          </p:cNvPr>
          <p:cNvSpPr>
            <a:spLocks noGrp="1"/>
          </p:cNvSpPr>
          <p:nvPr>
            <p:ph type="dt" sz="half" idx="10"/>
          </p:nvPr>
        </p:nvSpPr>
        <p:spPr/>
        <p:txBody>
          <a:bodyPr/>
          <a:lstStyle/>
          <a:p>
            <a:fld id="{67770F6C-6F31-403B-A7A6-8A8790F62C33}" type="datetimeFigureOut">
              <a:rPr kumimoji="1" lang="ja-JP" altLang="en-US" smtClean="0"/>
              <a:t>2017/11/12</a:t>
            </a:fld>
            <a:endParaRPr kumimoji="1" lang="ja-JP" altLang="en-US"/>
          </a:p>
        </p:txBody>
      </p:sp>
      <p:sp>
        <p:nvSpPr>
          <p:cNvPr id="8" name="フッター プレースホルダー 7">
            <a:extLst>
              <a:ext uri="{FF2B5EF4-FFF2-40B4-BE49-F238E27FC236}">
                <a16:creationId xmlns:a16="http://schemas.microsoft.com/office/drawing/2014/main" id="{EF0ED887-C7C1-411C-A5F3-5DDCD5359F65}"/>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B8D0583F-5EA2-424B-BB3F-50658F0001F8}"/>
              </a:ext>
            </a:extLst>
          </p:cNvPr>
          <p:cNvSpPr>
            <a:spLocks noGrp="1"/>
          </p:cNvSpPr>
          <p:nvPr>
            <p:ph type="sldNum" sz="quarter" idx="12"/>
          </p:nvPr>
        </p:nvSpPr>
        <p:spPr/>
        <p:txBody>
          <a:bodyPr/>
          <a:lstStyle/>
          <a:p>
            <a:fld id="{CAB28AEC-1517-4680-A2A8-FB89F76FC0E0}" type="slidenum">
              <a:rPr kumimoji="1" lang="ja-JP" altLang="en-US" smtClean="0"/>
              <a:t>‹#›</a:t>
            </a:fld>
            <a:endParaRPr kumimoji="1" lang="ja-JP" altLang="en-US"/>
          </a:p>
        </p:txBody>
      </p:sp>
    </p:spTree>
    <p:extLst>
      <p:ext uri="{BB962C8B-B14F-4D97-AF65-F5344CB8AC3E}">
        <p14:creationId xmlns:p14="http://schemas.microsoft.com/office/powerpoint/2010/main" val="38398620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19F2438-B348-41AE-B350-FE31D2CE9629}"/>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F7B3ADEA-0316-4152-A6EA-51798AB9F7A5}"/>
              </a:ext>
            </a:extLst>
          </p:cNvPr>
          <p:cNvSpPr>
            <a:spLocks noGrp="1"/>
          </p:cNvSpPr>
          <p:nvPr>
            <p:ph type="dt" sz="half" idx="10"/>
          </p:nvPr>
        </p:nvSpPr>
        <p:spPr/>
        <p:txBody>
          <a:bodyPr/>
          <a:lstStyle/>
          <a:p>
            <a:fld id="{67770F6C-6F31-403B-A7A6-8A8790F62C33}" type="datetimeFigureOut">
              <a:rPr kumimoji="1" lang="ja-JP" altLang="en-US" smtClean="0"/>
              <a:t>2017/11/12</a:t>
            </a:fld>
            <a:endParaRPr kumimoji="1" lang="ja-JP" altLang="en-US"/>
          </a:p>
        </p:txBody>
      </p:sp>
      <p:sp>
        <p:nvSpPr>
          <p:cNvPr id="4" name="フッター プレースホルダー 3">
            <a:extLst>
              <a:ext uri="{FF2B5EF4-FFF2-40B4-BE49-F238E27FC236}">
                <a16:creationId xmlns:a16="http://schemas.microsoft.com/office/drawing/2014/main" id="{63CE5DBF-D991-45DA-B0A0-C51F18CF3592}"/>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830328B1-D68F-46F2-AAA6-514C14C619BA}"/>
              </a:ext>
            </a:extLst>
          </p:cNvPr>
          <p:cNvSpPr>
            <a:spLocks noGrp="1"/>
          </p:cNvSpPr>
          <p:nvPr>
            <p:ph type="sldNum" sz="quarter" idx="12"/>
          </p:nvPr>
        </p:nvSpPr>
        <p:spPr/>
        <p:txBody>
          <a:bodyPr/>
          <a:lstStyle/>
          <a:p>
            <a:fld id="{CAB28AEC-1517-4680-A2A8-FB89F76FC0E0}" type="slidenum">
              <a:rPr kumimoji="1" lang="ja-JP" altLang="en-US" smtClean="0"/>
              <a:t>‹#›</a:t>
            </a:fld>
            <a:endParaRPr kumimoji="1" lang="ja-JP" altLang="en-US"/>
          </a:p>
        </p:txBody>
      </p:sp>
    </p:spTree>
    <p:extLst>
      <p:ext uri="{BB962C8B-B14F-4D97-AF65-F5344CB8AC3E}">
        <p14:creationId xmlns:p14="http://schemas.microsoft.com/office/powerpoint/2010/main" val="12588229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45F33AFC-C235-4A00-B485-1A9CE4511556}"/>
              </a:ext>
            </a:extLst>
          </p:cNvPr>
          <p:cNvSpPr>
            <a:spLocks noGrp="1"/>
          </p:cNvSpPr>
          <p:nvPr>
            <p:ph type="dt" sz="half" idx="10"/>
          </p:nvPr>
        </p:nvSpPr>
        <p:spPr/>
        <p:txBody>
          <a:bodyPr/>
          <a:lstStyle/>
          <a:p>
            <a:fld id="{67770F6C-6F31-403B-A7A6-8A8790F62C33}" type="datetimeFigureOut">
              <a:rPr kumimoji="1" lang="ja-JP" altLang="en-US" smtClean="0"/>
              <a:t>2017/11/12</a:t>
            </a:fld>
            <a:endParaRPr kumimoji="1" lang="ja-JP" altLang="en-US"/>
          </a:p>
        </p:txBody>
      </p:sp>
      <p:sp>
        <p:nvSpPr>
          <p:cNvPr id="3" name="フッター プレースホルダー 2">
            <a:extLst>
              <a:ext uri="{FF2B5EF4-FFF2-40B4-BE49-F238E27FC236}">
                <a16:creationId xmlns:a16="http://schemas.microsoft.com/office/drawing/2014/main" id="{59B0D788-E3D9-41B9-AFE2-B2201FC4B453}"/>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B3C09B15-DDE9-4551-8AF7-CF542102ADF9}"/>
              </a:ext>
            </a:extLst>
          </p:cNvPr>
          <p:cNvSpPr>
            <a:spLocks noGrp="1"/>
          </p:cNvSpPr>
          <p:nvPr>
            <p:ph type="sldNum" sz="quarter" idx="12"/>
          </p:nvPr>
        </p:nvSpPr>
        <p:spPr/>
        <p:txBody>
          <a:bodyPr/>
          <a:lstStyle/>
          <a:p>
            <a:fld id="{CAB28AEC-1517-4680-A2A8-FB89F76FC0E0}" type="slidenum">
              <a:rPr kumimoji="1" lang="ja-JP" altLang="en-US" smtClean="0"/>
              <a:t>‹#›</a:t>
            </a:fld>
            <a:endParaRPr kumimoji="1" lang="ja-JP" altLang="en-US"/>
          </a:p>
        </p:txBody>
      </p:sp>
    </p:spTree>
    <p:extLst>
      <p:ext uri="{BB962C8B-B14F-4D97-AF65-F5344CB8AC3E}">
        <p14:creationId xmlns:p14="http://schemas.microsoft.com/office/powerpoint/2010/main" val="6274984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3B4D21D-5A30-4556-9C16-A9E5F0C033D1}"/>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F2A189F0-31C9-4C23-A47B-F3E8B9BE9E8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D48AEA1A-E462-45FB-8C56-0D94FF60B7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7D591547-B2AC-4C7A-9479-38454A381AB1}"/>
              </a:ext>
            </a:extLst>
          </p:cNvPr>
          <p:cNvSpPr>
            <a:spLocks noGrp="1"/>
          </p:cNvSpPr>
          <p:nvPr>
            <p:ph type="dt" sz="half" idx="10"/>
          </p:nvPr>
        </p:nvSpPr>
        <p:spPr/>
        <p:txBody>
          <a:bodyPr/>
          <a:lstStyle/>
          <a:p>
            <a:fld id="{67770F6C-6F31-403B-A7A6-8A8790F62C33}" type="datetimeFigureOut">
              <a:rPr kumimoji="1" lang="ja-JP" altLang="en-US" smtClean="0"/>
              <a:t>2017/11/12</a:t>
            </a:fld>
            <a:endParaRPr kumimoji="1" lang="ja-JP" altLang="en-US"/>
          </a:p>
        </p:txBody>
      </p:sp>
      <p:sp>
        <p:nvSpPr>
          <p:cNvPr id="6" name="フッター プレースホルダー 5">
            <a:extLst>
              <a:ext uri="{FF2B5EF4-FFF2-40B4-BE49-F238E27FC236}">
                <a16:creationId xmlns:a16="http://schemas.microsoft.com/office/drawing/2014/main" id="{23A7F4E8-C60F-402D-8703-326C4AD3DCAB}"/>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68CF4DAB-131A-4F0F-AD41-EC1A35248235}"/>
              </a:ext>
            </a:extLst>
          </p:cNvPr>
          <p:cNvSpPr>
            <a:spLocks noGrp="1"/>
          </p:cNvSpPr>
          <p:nvPr>
            <p:ph type="sldNum" sz="quarter" idx="12"/>
          </p:nvPr>
        </p:nvSpPr>
        <p:spPr/>
        <p:txBody>
          <a:bodyPr/>
          <a:lstStyle/>
          <a:p>
            <a:fld id="{CAB28AEC-1517-4680-A2A8-FB89F76FC0E0}" type="slidenum">
              <a:rPr kumimoji="1" lang="ja-JP" altLang="en-US" smtClean="0"/>
              <a:t>‹#›</a:t>
            </a:fld>
            <a:endParaRPr kumimoji="1" lang="ja-JP" altLang="en-US"/>
          </a:p>
        </p:txBody>
      </p:sp>
    </p:spTree>
    <p:extLst>
      <p:ext uri="{BB962C8B-B14F-4D97-AF65-F5344CB8AC3E}">
        <p14:creationId xmlns:p14="http://schemas.microsoft.com/office/powerpoint/2010/main" val="41691695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A0B43CC-5E40-46EE-A4CA-72253CBCB5B1}"/>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263BA9C2-F845-4419-B5C7-67368957BB4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7E3DC94B-9AB8-4485-9757-FC5B490381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CEAC772A-FBA8-4250-9DD9-A13F3EABDBDC}"/>
              </a:ext>
            </a:extLst>
          </p:cNvPr>
          <p:cNvSpPr>
            <a:spLocks noGrp="1"/>
          </p:cNvSpPr>
          <p:nvPr>
            <p:ph type="dt" sz="half" idx="10"/>
          </p:nvPr>
        </p:nvSpPr>
        <p:spPr/>
        <p:txBody>
          <a:bodyPr/>
          <a:lstStyle/>
          <a:p>
            <a:fld id="{67770F6C-6F31-403B-A7A6-8A8790F62C33}" type="datetimeFigureOut">
              <a:rPr kumimoji="1" lang="ja-JP" altLang="en-US" smtClean="0"/>
              <a:t>2017/11/12</a:t>
            </a:fld>
            <a:endParaRPr kumimoji="1" lang="ja-JP" altLang="en-US"/>
          </a:p>
        </p:txBody>
      </p:sp>
      <p:sp>
        <p:nvSpPr>
          <p:cNvPr id="6" name="フッター プレースホルダー 5">
            <a:extLst>
              <a:ext uri="{FF2B5EF4-FFF2-40B4-BE49-F238E27FC236}">
                <a16:creationId xmlns:a16="http://schemas.microsoft.com/office/drawing/2014/main" id="{01747358-9730-4ADE-A6A4-033AD226F860}"/>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DA632D4D-9636-4951-B82D-293B3F35AAA8}"/>
              </a:ext>
            </a:extLst>
          </p:cNvPr>
          <p:cNvSpPr>
            <a:spLocks noGrp="1"/>
          </p:cNvSpPr>
          <p:nvPr>
            <p:ph type="sldNum" sz="quarter" idx="12"/>
          </p:nvPr>
        </p:nvSpPr>
        <p:spPr/>
        <p:txBody>
          <a:bodyPr/>
          <a:lstStyle/>
          <a:p>
            <a:fld id="{CAB28AEC-1517-4680-A2A8-FB89F76FC0E0}" type="slidenum">
              <a:rPr kumimoji="1" lang="ja-JP" altLang="en-US" smtClean="0"/>
              <a:t>‹#›</a:t>
            </a:fld>
            <a:endParaRPr kumimoji="1" lang="ja-JP" altLang="en-US"/>
          </a:p>
        </p:txBody>
      </p:sp>
    </p:spTree>
    <p:extLst>
      <p:ext uri="{BB962C8B-B14F-4D97-AF65-F5344CB8AC3E}">
        <p14:creationId xmlns:p14="http://schemas.microsoft.com/office/powerpoint/2010/main" val="32108782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60C27837-6A03-4D03-85DC-F66F0508D15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5B3B2C88-3D46-400A-9CD0-9904B60E882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65022FA4-2C05-447E-AF2A-481961D2538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770F6C-6F31-403B-A7A6-8A8790F62C33}" type="datetimeFigureOut">
              <a:rPr kumimoji="1" lang="ja-JP" altLang="en-US" smtClean="0"/>
              <a:t>2017/11/12</a:t>
            </a:fld>
            <a:endParaRPr kumimoji="1" lang="ja-JP" altLang="en-US"/>
          </a:p>
        </p:txBody>
      </p:sp>
      <p:sp>
        <p:nvSpPr>
          <p:cNvPr id="5" name="フッター プレースホルダー 4">
            <a:extLst>
              <a:ext uri="{FF2B5EF4-FFF2-40B4-BE49-F238E27FC236}">
                <a16:creationId xmlns:a16="http://schemas.microsoft.com/office/drawing/2014/main" id="{BA4960B8-9780-4FB1-9EB5-CE33B4BB57E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FDB10988-697E-4B16-8A6E-48008031F22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B28AEC-1517-4680-A2A8-FB89F76FC0E0}" type="slidenum">
              <a:rPr kumimoji="1" lang="ja-JP" altLang="en-US" smtClean="0"/>
              <a:t>‹#›</a:t>
            </a:fld>
            <a:endParaRPr kumimoji="1" lang="ja-JP" altLang="en-US"/>
          </a:p>
        </p:txBody>
      </p:sp>
    </p:spTree>
    <p:extLst>
      <p:ext uri="{BB962C8B-B14F-4D97-AF65-F5344CB8AC3E}">
        <p14:creationId xmlns:p14="http://schemas.microsoft.com/office/powerpoint/2010/main" val="42193546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a:extLst>
              <a:ext uri="{FF2B5EF4-FFF2-40B4-BE49-F238E27FC236}">
                <a16:creationId xmlns:a16="http://schemas.microsoft.com/office/drawing/2014/main" id="{4488A762-8089-43A5-A811-CFD9A1B894B5}"/>
              </a:ext>
            </a:extLst>
          </p:cNvPr>
          <p:cNvSpPr>
            <a:spLocks noGrp="1"/>
          </p:cNvSpPr>
          <p:nvPr>
            <p:ph type="subTitle" idx="1"/>
          </p:nvPr>
        </p:nvSpPr>
        <p:spPr>
          <a:xfrm>
            <a:off x="565150" y="2167467"/>
            <a:ext cx="11061700" cy="4402666"/>
          </a:xfrm>
        </p:spPr>
        <p:txBody>
          <a:bodyPr>
            <a:normAutofit fontScale="92500" lnSpcReduction="10000"/>
          </a:bodyPr>
          <a:lstStyle/>
          <a:p>
            <a:r>
              <a:rPr lang="ja-JP" altLang="en-US" b="1" dirty="0"/>
              <a:t>ごあいさつ　自己紹介</a:t>
            </a:r>
            <a:endParaRPr lang="en-US" altLang="ja-JP" b="1" dirty="0"/>
          </a:p>
          <a:p>
            <a:pPr algn="l"/>
            <a:r>
              <a:rPr lang="ja-JP" altLang="en-US" b="1" dirty="0"/>
              <a:t>１．今日（きのう）は何の日？　１９５７．９．２７．</a:t>
            </a:r>
            <a:endParaRPr lang="en-US" altLang="ja-JP" b="1" dirty="0"/>
          </a:p>
          <a:p>
            <a:pPr algn="l"/>
            <a:r>
              <a:rPr lang="ja-JP" altLang="en-US" b="1" dirty="0"/>
              <a:t>　　　　　　　　　　　　　　　</a:t>
            </a:r>
            <a:r>
              <a:rPr lang="ja-JP" altLang="en-US" b="1" dirty="0">
                <a:solidFill>
                  <a:srgbClr val="9966FF"/>
                </a:solidFill>
              </a:rPr>
              <a:t>ウラル核惨事の</a:t>
            </a:r>
            <a:r>
              <a:rPr lang="ja-JP" altLang="en-US" b="1" dirty="0">
                <a:solidFill>
                  <a:srgbClr val="FF0000"/>
                </a:solidFill>
              </a:rPr>
              <a:t>６０周年</a:t>
            </a:r>
            <a:r>
              <a:rPr lang="ja-JP" altLang="en-US" b="1" dirty="0">
                <a:solidFill>
                  <a:srgbClr val="9966FF"/>
                </a:solidFill>
              </a:rPr>
              <a:t>記念日</a:t>
            </a:r>
            <a:endParaRPr lang="en-US" altLang="ja-JP" b="1" dirty="0">
              <a:solidFill>
                <a:srgbClr val="9966FF"/>
              </a:solidFill>
            </a:endParaRPr>
          </a:p>
          <a:p>
            <a:pPr algn="l"/>
            <a:r>
              <a:rPr lang="ja-JP" altLang="en-US" b="1" dirty="0"/>
              <a:t>　　　　　　　　　　　　　　（</a:t>
            </a:r>
            <a:r>
              <a:rPr lang="en-US" altLang="ja-JP" b="1" dirty="0"/>
              <a:t>10</a:t>
            </a:r>
            <a:r>
              <a:rPr lang="ja-JP" altLang="en-US" b="1" dirty="0"/>
              <a:t>月</a:t>
            </a:r>
            <a:r>
              <a:rPr lang="en-US" altLang="ja-JP" b="1" dirty="0"/>
              <a:t>4</a:t>
            </a:r>
            <a:r>
              <a:rPr lang="ja-JP" altLang="en-US" b="1" dirty="0"/>
              <a:t>日がスプートニク</a:t>
            </a:r>
            <a:r>
              <a:rPr lang="en-US" altLang="ja-JP" b="1" dirty="0"/>
              <a:t>1</a:t>
            </a:r>
            <a:r>
              <a:rPr lang="ja-JP" altLang="en-US" b="1" dirty="0"/>
              <a:t>号成功の日）</a:t>
            </a:r>
            <a:endParaRPr lang="en-US" altLang="ja-JP" b="1" dirty="0"/>
          </a:p>
          <a:p>
            <a:pPr algn="l"/>
            <a:r>
              <a:rPr lang="ja-JP" altLang="en-US" b="1" dirty="0"/>
              <a:t>　　　　　　　　　　　　　　（</a:t>
            </a:r>
            <a:r>
              <a:rPr lang="en-US" altLang="ja-JP" b="1" dirty="0"/>
              <a:t>10</a:t>
            </a:r>
            <a:r>
              <a:rPr lang="ja-JP" altLang="en-US" b="1" dirty="0"/>
              <a:t>月</a:t>
            </a:r>
            <a:r>
              <a:rPr lang="en-US" altLang="ja-JP" b="1" dirty="0"/>
              <a:t>7-10</a:t>
            </a:r>
            <a:r>
              <a:rPr lang="ja-JP" altLang="en-US" b="1" dirty="0"/>
              <a:t>日英ウィンズケール原子炉事故）</a:t>
            </a:r>
            <a:endParaRPr lang="en-US" altLang="ja-JP" b="1" dirty="0"/>
          </a:p>
          <a:p>
            <a:pPr algn="l"/>
            <a:r>
              <a:rPr lang="ja-JP" altLang="en-US" b="1" dirty="0"/>
              <a:t>２．今月は何の月？　１９５７．</a:t>
            </a:r>
            <a:r>
              <a:rPr lang="en-US" altLang="ja-JP" b="1" dirty="0"/>
              <a:t>Sept</a:t>
            </a:r>
            <a:r>
              <a:rPr lang="ja-JP" altLang="en-US" b="1" dirty="0"/>
              <a:t>　　プライス・アンダーソン法制定</a:t>
            </a:r>
            <a:endParaRPr lang="en-US" altLang="ja-JP" b="1" dirty="0"/>
          </a:p>
          <a:p>
            <a:pPr algn="l"/>
            <a:r>
              <a:rPr lang="ja-JP" altLang="en-US" b="1" dirty="0"/>
              <a:t>　　　　　　</a:t>
            </a:r>
            <a:r>
              <a:rPr lang="ja-JP" altLang="en-US" b="1" dirty="0">
                <a:solidFill>
                  <a:srgbClr val="9966FF"/>
                </a:solidFill>
              </a:rPr>
              <a:t> これも</a:t>
            </a:r>
            <a:r>
              <a:rPr lang="ja-JP" altLang="en-US" b="1" dirty="0">
                <a:solidFill>
                  <a:srgbClr val="FF0000"/>
                </a:solidFill>
              </a:rPr>
              <a:t>６０周年</a:t>
            </a:r>
            <a:r>
              <a:rPr lang="ja-JP" altLang="en-US" b="1" dirty="0">
                <a:solidFill>
                  <a:srgbClr val="9966FF"/>
                </a:solidFill>
              </a:rPr>
              <a:t>　</a:t>
            </a:r>
            <a:r>
              <a:rPr lang="ja-JP" altLang="en-US" b="1" dirty="0"/>
              <a:t>　同じ</a:t>
            </a:r>
            <a:r>
              <a:rPr lang="en-US" altLang="ja-JP" b="1" dirty="0"/>
              <a:t>9</a:t>
            </a:r>
            <a:r>
              <a:rPr lang="ja-JP" altLang="en-US" b="1" dirty="0"/>
              <a:t>月に米原子力委</a:t>
            </a:r>
            <a:r>
              <a:rPr lang="en-US" altLang="ja-JP" b="1" dirty="0"/>
              <a:t>WASH-740</a:t>
            </a:r>
            <a:r>
              <a:rPr lang="ja-JP" altLang="en-US" b="1" dirty="0"/>
              <a:t>（</a:t>
            </a:r>
            <a:r>
              <a:rPr lang="en-US" altLang="ja-JP" b="1" dirty="0"/>
              <a:t>1957</a:t>
            </a:r>
            <a:r>
              <a:rPr lang="ja-JP" altLang="en-US" b="1" dirty="0"/>
              <a:t>）</a:t>
            </a:r>
            <a:endParaRPr lang="en-US" altLang="ja-JP" b="1" dirty="0"/>
          </a:p>
          <a:p>
            <a:pPr algn="l"/>
            <a:r>
              <a:rPr lang="ja-JP" altLang="en-US" b="1" dirty="0"/>
              <a:t>　</a:t>
            </a:r>
            <a:r>
              <a:rPr lang="en-US" altLang="ja-JP" b="1" dirty="0">
                <a:solidFill>
                  <a:srgbClr val="9966FF"/>
                </a:solidFill>
              </a:rPr>
              <a:t>※</a:t>
            </a:r>
            <a:r>
              <a:rPr lang="ja-JP" altLang="en-US" b="1" dirty="0">
                <a:solidFill>
                  <a:srgbClr val="9966FF"/>
                </a:solidFill>
              </a:rPr>
              <a:t>「無限責任</a:t>
            </a:r>
            <a:r>
              <a:rPr lang="ja-JP" altLang="en-US" b="1">
                <a:solidFill>
                  <a:srgbClr val="9966FF"/>
                </a:solidFill>
              </a:rPr>
              <a:t>を課せば、</a:t>
            </a:r>
            <a:r>
              <a:rPr lang="ja-JP" altLang="en-US" b="1" dirty="0">
                <a:solidFill>
                  <a:srgbClr val="9966FF"/>
                </a:solidFill>
              </a:rPr>
              <a:t>市場経済では事業が成立しない」ことを原子力委が認めた</a:t>
            </a:r>
            <a:endParaRPr lang="en-US" altLang="ja-JP" b="1" dirty="0">
              <a:solidFill>
                <a:srgbClr val="9966FF"/>
              </a:solidFill>
            </a:endParaRPr>
          </a:p>
          <a:p>
            <a:pPr algn="l"/>
            <a:r>
              <a:rPr lang="ja-JP" altLang="en-US" b="1" dirty="0"/>
              <a:t>３．今年は何の年？　ロシア（二月・四月）</a:t>
            </a:r>
            <a:r>
              <a:rPr lang="ja-JP" altLang="en-US" b="1" dirty="0">
                <a:solidFill>
                  <a:srgbClr val="FF0000"/>
                </a:solidFill>
              </a:rPr>
              <a:t>革命百周年</a:t>
            </a:r>
            <a:endParaRPr lang="en-US" altLang="ja-JP" b="1" dirty="0">
              <a:solidFill>
                <a:srgbClr val="FF0000"/>
              </a:solidFill>
            </a:endParaRPr>
          </a:p>
          <a:p>
            <a:pPr algn="l"/>
            <a:r>
              <a:rPr lang="ja-JP" altLang="en-US" b="1" dirty="0"/>
              <a:t>　　　佐々木洋監修</a:t>
            </a:r>
            <a:r>
              <a:rPr lang="en-US" altLang="ja-JP" b="1" dirty="0"/>
              <a:t>『</a:t>
            </a:r>
            <a:r>
              <a:rPr lang="en-US" altLang="ja-JP" b="1" dirty="0" err="1"/>
              <a:t>Zh</a:t>
            </a:r>
            <a:r>
              <a:rPr lang="en-US" altLang="ja-JP" b="1" dirty="0"/>
              <a:t>.</a:t>
            </a:r>
            <a:r>
              <a:rPr lang="ja-JP" altLang="en-US" b="1" dirty="0"/>
              <a:t>＆</a:t>
            </a:r>
            <a:r>
              <a:rPr lang="en-US" altLang="ja-JP" b="1" dirty="0"/>
              <a:t>R.</a:t>
            </a:r>
            <a:r>
              <a:rPr lang="ja-JP" altLang="en-US" b="1" dirty="0"/>
              <a:t>メドヴェージェフ選集</a:t>
            </a:r>
            <a:r>
              <a:rPr lang="en-US" altLang="ja-JP" b="1" dirty="0"/>
              <a:t>』</a:t>
            </a:r>
            <a:r>
              <a:rPr lang="ja-JP" altLang="en-US" b="1" dirty="0"/>
              <a:t>全</a:t>
            </a:r>
            <a:r>
              <a:rPr lang="en-US" altLang="ja-JP" b="1" dirty="0"/>
              <a:t>3</a:t>
            </a:r>
            <a:r>
              <a:rPr lang="ja-JP" altLang="en-US" b="1" dirty="0"/>
              <a:t>巻全</a:t>
            </a:r>
            <a:r>
              <a:rPr lang="en-US" altLang="ja-JP" b="1" dirty="0"/>
              <a:t>4</a:t>
            </a:r>
            <a:r>
              <a:rPr lang="ja-JP" altLang="en-US" b="1" dirty="0"/>
              <a:t>冊の日本語版刊行年</a:t>
            </a:r>
            <a:endParaRPr lang="en-US" altLang="ja-JP" b="1" dirty="0"/>
          </a:p>
          <a:p>
            <a:pPr algn="l"/>
            <a:r>
              <a:rPr lang="en-US" altLang="ja-JP" b="1" dirty="0"/>
              <a:t>『</a:t>
            </a:r>
            <a:r>
              <a:rPr lang="ja-JP" altLang="en-US" b="1" dirty="0">
                <a:solidFill>
                  <a:srgbClr val="9966FF"/>
                </a:solidFill>
              </a:rPr>
              <a:t>ウラルの核惨事</a:t>
            </a:r>
            <a:r>
              <a:rPr lang="en-US" altLang="ja-JP" b="1" dirty="0"/>
              <a:t>』『</a:t>
            </a:r>
            <a:r>
              <a:rPr lang="ja-JP" altLang="en-US" b="1" dirty="0">
                <a:solidFill>
                  <a:srgbClr val="9966FF"/>
                </a:solidFill>
              </a:rPr>
              <a:t>歴史の審判に向けて</a:t>
            </a:r>
            <a:r>
              <a:rPr lang="en-US" altLang="ja-JP" b="1" dirty="0"/>
              <a:t>』『</a:t>
            </a:r>
            <a:r>
              <a:rPr lang="ja-JP" altLang="en-US" b="1" dirty="0"/>
              <a:t>生物学と個人崇拝</a:t>
            </a:r>
            <a:r>
              <a:rPr lang="en-US" altLang="ja-JP" b="1" dirty="0"/>
              <a:t>-</a:t>
            </a:r>
            <a:r>
              <a:rPr lang="ja-JP" altLang="en-US" b="1" dirty="0"/>
              <a:t>ルイセンコの興亡</a:t>
            </a:r>
            <a:r>
              <a:rPr lang="en-US" altLang="ja-JP" b="1" dirty="0"/>
              <a:t>』</a:t>
            </a:r>
            <a:r>
              <a:rPr lang="ja-JP" altLang="en-US" dirty="0"/>
              <a:t>　　　　　　　　　　　　　　　　　　　　　　　　</a:t>
            </a:r>
            <a:endParaRPr kumimoji="1" lang="ja-JP" altLang="en-US" dirty="0"/>
          </a:p>
        </p:txBody>
      </p:sp>
      <p:sp>
        <p:nvSpPr>
          <p:cNvPr id="4" name="タイトル 1">
            <a:extLst>
              <a:ext uri="{FF2B5EF4-FFF2-40B4-BE49-F238E27FC236}">
                <a16:creationId xmlns:a16="http://schemas.microsoft.com/office/drawing/2014/main" id="{6EB01C48-6EBF-4B8E-B05C-F816ABC8C378}"/>
              </a:ext>
            </a:extLst>
          </p:cNvPr>
          <p:cNvSpPr>
            <a:spLocks noGrp="1"/>
          </p:cNvSpPr>
          <p:nvPr>
            <p:ph type="ctrTitle"/>
          </p:nvPr>
        </p:nvSpPr>
        <p:spPr>
          <a:xfrm>
            <a:off x="1524000" y="461964"/>
            <a:ext cx="9144000" cy="1959503"/>
          </a:xfrm>
        </p:spPr>
        <p:txBody>
          <a:bodyPr>
            <a:normAutofit fontScale="90000"/>
          </a:bodyPr>
          <a:lstStyle/>
          <a:p>
            <a:r>
              <a:rPr lang="ja-JP" altLang="en-US" sz="4000" b="1" dirty="0">
                <a:solidFill>
                  <a:srgbClr val="FF3399"/>
                </a:solidFill>
              </a:rPr>
              <a:t>　</a:t>
            </a:r>
            <a:br>
              <a:rPr lang="en-US" altLang="ja-JP" sz="4000" b="1" dirty="0">
                <a:solidFill>
                  <a:srgbClr val="FF3399"/>
                </a:solidFill>
              </a:rPr>
            </a:br>
            <a:r>
              <a:rPr lang="ja-JP" altLang="en-US" sz="4400" dirty="0">
                <a:solidFill>
                  <a:srgbClr val="CC00CC"/>
                </a:solidFill>
                <a:latin typeface="HGP明朝E" panose="02020900000000000000" pitchFamily="18" charset="-128"/>
                <a:ea typeface="HGP明朝E" panose="02020900000000000000" pitchFamily="18" charset="-128"/>
              </a:rPr>
              <a:t>原子力発電は本当に経済的か</a:t>
            </a:r>
            <a:br>
              <a:rPr lang="en-US" altLang="ja-JP" sz="4400" dirty="0">
                <a:solidFill>
                  <a:srgbClr val="CC00CC"/>
                </a:solidFill>
                <a:latin typeface="HGP明朝E" panose="02020900000000000000" pitchFamily="18" charset="-128"/>
                <a:ea typeface="HGP明朝E" panose="02020900000000000000" pitchFamily="18" charset="-128"/>
              </a:rPr>
            </a:br>
            <a:r>
              <a:rPr lang="ja-JP" altLang="en-US" sz="3100" b="1" dirty="0">
                <a:solidFill>
                  <a:srgbClr val="00CC66"/>
                </a:solidFill>
                <a:latin typeface="HGP明朝E" panose="02020900000000000000" pitchFamily="18" charset="-128"/>
                <a:ea typeface="HGP明朝E" panose="02020900000000000000" pitchFamily="18" charset="-128"/>
              </a:rPr>
              <a:t>２０１７．９．２８</a:t>
            </a:r>
            <a:r>
              <a:rPr lang="ja-JP" altLang="en-US" sz="4400" b="1" dirty="0">
                <a:solidFill>
                  <a:srgbClr val="CC00CC"/>
                </a:solidFill>
                <a:latin typeface="HGP明朝E" panose="02020900000000000000" pitchFamily="18" charset="-128"/>
                <a:ea typeface="HGP明朝E" panose="02020900000000000000" pitchFamily="18" charset="-128"/>
              </a:rPr>
              <a:t> </a:t>
            </a:r>
            <a:r>
              <a:rPr lang="ja-JP" altLang="ja-JP" sz="4000" b="1" dirty="0">
                <a:solidFill>
                  <a:srgbClr val="009999"/>
                </a:solidFill>
                <a:latin typeface="HGP明朝B" panose="02020800000000000000" pitchFamily="18" charset="-128"/>
                <a:ea typeface="HGP明朝B" panose="02020800000000000000" pitchFamily="18" charset="-128"/>
              </a:rPr>
              <a:t>Ｓｈｕｔ泊講座</a:t>
            </a:r>
            <a:r>
              <a:rPr lang="ja-JP" altLang="en-US" sz="4000" b="1" dirty="0">
                <a:solidFill>
                  <a:srgbClr val="009999"/>
                </a:solidFill>
                <a:latin typeface="HGP明朝B" panose="02020800000000000000" pitchFamily="18" charset="-128"/>
                <a:ea typeface="HGP明朝B" panose="02020800000000000000" pitchFamily="18" charset="-128"/>
              </a:rPr>
              <a:t>研究会</a:t>
            </a:r>
            <a:br>
              <a:rPr lang="en-US" altLang="ja-JP" sz="3100" dirty="0">
                <a:solidFill>
                  <a:srgbClr val="CC66FF"/>
                </a:solidFill>
                <a:latin typeface="HGP明朝E" panose="02020900000000000000" pitchFamily="18" charset="-128"/>
                <a:ea typeface="HGP明朝E" panose="02020900000000000000" pitchFamily="18" charset="-128"/>
              </a:rPr>
            </a:br>
            <a:r>
              <a:rPr lang="ja-JP" altLang="en-US" sz="3100" dirty="0">
                <a:solidFill>
                  <a:srgbClr val="6666FF"/>
                </a:solidFill>
                <a:latin typeface="HGP明朝B" panose="02020800000000000000" pitchFamily="18" charset="-128"/>
                <a:ea typeface="HGP明朝B" panose="02020800000000000000" pitchFamily="18" charset="-128"/>
              </a:rPr>
              <a:t>講師　佐々木　洋</a:t>
            </a:r>
            <a:br>
              <a:rPr lang="ja-JP" altLang="en-US" sz="3100" dirty="0">
                <a:solidFill>
                  <a:srgbClr val="6666FF"/>
                </a:solidFill>
                <a:latin typeface="HGP明朝B" panose="02020800000000000000" pitchFamily="18" charset="-128"/>
                <a:ea typeface="HGP明朝B" panose="02020800000000000000" pitchFamily="18" charset="-128"/>
              </a:rPr>
            </a:br>
            <a:endParaRPr lang="ja-JP" altLang="en-US" sz="3100" dirty="0">
              <a:solidFill>
                <a:srgbClr val="6666FF"/>
              </a:solidFill>
              <a:latin typeface="HGP明朝B" panose="02020800000000000000" pitchFamily="18" charset="-128"/>
              <a:ea typeface="HGP明朝B" panose="02020800000000000000" pitchFamily="18" charset="-128"/>
            </a:endParaRPr>
          </a:p>
        </p:txBody>
      </p:sp>
    </p:spTree>
    <p:extLst>
      <p:ext uri="{BB962C8B-B14F-4D97-AF65-F5344CB8AC3E}">
        <p14:creationId xmlns:p14="http://schemas.microsoft.com/office/powerpoint/2010/main" val="2009622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ECACB89-E80E-4154-A288-7C24DA3B51D9}"/>
              </a:ext>
            </a:extLst>
          </p:cNvPr>
          <p:cNvSpPr>
            <a:spLocks noGrp="1"/>
          </p:cNvSpPr>
          <p:nvPr>
            <p:ph type="title"/>
          </p:nvPr>
        </p:nvSpPr>
        <p:spPr>
          <a:xfrm>
            <a:off x="234648" y="258689"/>
            <a:ext cx="10515600" cy="752474"/>
          </a:xfrm>
        </p:spPr>
        <p:txBody>
          <a:bodyPr>
            <a:normAutofit fontScale="90000"/>
          </a:bodyPr>
          <a:lstStyle/>
          <a:p>
            <a:r>
              <a:rPr lang="en-US" altLang="ja-JP" dirty="0">
                <a:solidFill>
                  <a:srgbClr val="9966FF"/>
                </a:solidFill>
                <a:latin typeface="HGP明朝B" panose="02020800000000000000" pitchFamily="18" charset="-128"/>
                <a:ea typeface="HGP明朝B" panose="02020800000000000000" pitchFamily="18" charset="-128"/>
              </a:rPr>
              <a:t>【IV】</a:t>
            </a:r>
            <a:r>
              <a:rPr lang="ja-JP" altLang="en-US" dirty="0">
                <a:solidFill>
                  <a:srgbClr val="9966FF"/>
                </a:solidFill>
                <a:latin typeface="HGP明朝B" panose="02020800000000000000" pitchFamily="18" charset="-128"/>
                <a:ea typeface="HGP明朝B" panose="02020800000000000000" pitchFamily="18" charset="-128"/>
              </a:rPr>
              <a:t>原発は経済的という論拠の「根拠」</a:t>
            </a:r>
            <a:br>
              <a:rPr lang="en-US" altLang="ja-JP" dirty="0">
                <a:solidFill>
                  <a:srgbClr val="9966FF"/>
                </a:solidFill>
                <a:latin typeface="HGP明朝B" panose="02020800000000000000" pitchFamily="18" charset="-128"/>
                <a:ea typeface="HGP明朝B" panose="02020800000000000000" pitchFamily="18" charset="-128"/>
              </a:rPr>
            </a:br>
            <a:endParaRPr kumimoji="1" lang="ja-JP" altLang="en-US" dirty="0"/>
          </a:p>
        </p:txBody>
      </p:sp>
      <p:sp>
        <p:nvSpPr>
          <p:cNvPr id="3" name="コンテンツ プレースホルダー 2">
            <a:extLst>
              <a:ext uri="{FF2B5EF4-FFF2-40B4-BE49-F238E27FC236}">
                <a16:creationId xmlns:a16="http://schemas.microsoft.com/office/drawing/2014/main" id="{608069AF-C7E7-41C3-8CF3-A159E1AEF867}"/>
              </a:ext>
            </a:extLst>
          </p:cNvPr>
          <p:cNvSpPr>
            <a:spLocks noGrp="1"/>
          </p:cNvSpPr>
          <p:nvPr>
            <p:ph idx="1"/>
          </p:nvPr>
        </p:nvSpPr>
        <p:spPr>
          <a:xfrm>
            <a:off x="141514" y="793448"/>
            <a:ext cx="12007766" cy="5803295"/>
          </a:xfrm>
        </p:spPr>
        <p:txBody>
          <a:bodyPr>
            <a:normAutofit/>
          </a:bodyPr>
          <a:lstStyle/>
          <a:p>
            <a:pPr marL="0" indent="0">
              <a:buNone/>
            </a:pPr>
            <a:r>
              <a:rPr lang="ja-JP" altLang="en-US" dirty="0"/>
              <a:t>　　　</a:t>
            </a:r>
            <a:r>
              <a:rPr lang="en-US" altLang="ja-JP" dirty="0"/>
              <a:t>※※</a:t>
            </a:r>
            <a:r>
              <a:rPr lang="ja-JP" altLang="en-US" dirty="0"/>
              <a:t>出発点として事故時の損害賠償責任は免責</a:t>
            </a:r>
            <a:endParaRPr lang="en-US" altLang="ja-JP" dirty="0"/>
          </a:p>
          <a:p>
            <a:pPr marL="0" indent="0">
              <a:buNone/>
            </a:pPr>
            <a:r>
              <a:rPr lang="ja-JP" altLang="en-US" dirty="0"/>
              <a:t>①原子力委</a:t>
            </a:r>
            <a:r>
              <a:rPr lang="en-US" altLang="ja-JP" dirty="0"/>
              <a:t>『1961</a:t>
            </a:r>
            <a:r>
              <a:rPr lang="ja-JP" altLang="en-US" dirty="0"/>
              <a:t>年改訂長計</a:t>
            </a:r>
            <a:r>
              <a:rPr lang="en-US" altLang="ja-JP" dirty="0"/>
              <a:t>』</a:t>
            </a:r>
            <a:r>
              <a:rPr lang="ja-JP" altLang="en-US" dirty="0"/>
              <a:t>高速増殖炉</a:t>
            </a:r>
            <a:endParaRPr lang="en-US" altLang="ja-JP" dirty="0"/>
          </a:p>
          <a:p>
            <a:pPr marL="0" indent="0">
              <a:buNone/>
            </a:pPr>
            <a:r>
              <a:rPr kumimoji="1" lang="ja-JP" altLang="en-US" dirty="0"/>
              <a:t>　</a:t>
            </a:r>
            <a:r>
              <a:rPr lang="en-US" altLang="ja-JP" dirty="0"/>
              <a:t>60s</a:t>
            </a:r>
            <a:r>
              <a:rPr lang="ja-JP" altLang="en-US" dirty="0"/>
              <a:t>実験炉から</a:t>
            </a:r>
            <a:r>
              <a:rPr lang="en-US" altLang="ja-JP" dirty="0"/>
              <a:t>70s</a:t>
            </a:r>
            <a:r>
              <a:rPr lang="ja-JP" altLang="en-US" dirty="0"/>
              <a:t>実証炉</a:t>
            </a:r>
            <a:endParaRPr lang="en-US" altLang="ja-JP" dirty="0"/>
          </a:p>
          <a:p>
            <a:pPr marL="0" indent="0">
              <a:buNone/>
            </a:pPr>
            <a:r>
              <a:rPr kumimoji="1" lang="ja-JP" altLang="en-US" dirty="0"/>
              <a:t>　</a:t>
            </a:r>
            <a:r>
              <a:rPr lang="ja-JP" altLang="en-US" dirty="0"/>
              <a:t>原子力委</a:t>
            </a:r>
            <a:r>
              <a:rPr lang="en-US" altLang="ja-JP" dirty="0"/>
              <a:t>『1967</a:t>
            </a:r>
            <a:r>
              <a:rPr lang="ja-JP" altLang="en-US" dirty="0"/>
              <a:t>年改訂長計</a:t>
            </a:r>
            <a:r>
              <a:rPr lang="en-US" altLang="ja-JP" dirty="0"/>
              <a:t>』</a:t>
            </a:r>
            <a:r>
              <a:rPr lang="ja-JP" altLang="en-US" dirty="0"/>
              <a:t>高速増殖炉・新型転換炉主軸</a:t>
            </a:r>
            <a:endParaRPr lang="en-US" altLang="ja-JP" dirty="0"/>
          </a:p>
          <a:p>
            <a:pPr marL="0" indent="0">
              <a:buNone/>
            </a:pPr>
            <a:r>
              <a:rPr lang="ja-JP" altLang="en-US" dirty="0"/>
              <a:t>　原子力委</a:t>
            </a:r>
            <a:r>
              <a:rPr lang="en-US" altLang="ja-JP" dirty="0"/>
              <a:t>『1978</a:t>
            </a:r>
            <a:r>
              <a:rPr lang="ja-JP" altLang="en-US" dirty="0"/>
              <a:t>年改訂長計</a:t>
            </a:r>
            <a:r>
              <a:rPr lang="en-US" altLang="ja-JP" dirty="0"/>
              <a:t>』</a:t>
            </a:r>
            <a:r>
              <a:rPr lang="ja-JP" altLang="en-US" dirty="0"/>
              <a:t>核燃サイクル自立化、ウラン枯渇見込み</a:t>
            </a:r>
            <a:endParaRPr lang="en-US" altLang="ja-JP" dirty="0"/>
          </a:p>
          <a:p>
            <a:pPr marL="0" indent="0">
              <a:buNone/>
            </a:pPr>
            <a:r>
              <a:rPr lang="ja-JP" altLang="en-US" dirty="0"/>
              <a:t>②</a:t>
            </a:r>
            <a:r>
              <a:rPr lang="en-US" altLang="ja-JP" dirty="0"/>
              <a:t>1973</a:t>
            </a:r>
            <a:r>
              <a:rPr lang="ja-JP" altLang="en-US" dirty="0"/>
              <a:t>～石油ショック　原発による貿易赤字の「抑制効果」　</a:t>
            </a:r>
            <a:endParaRPr lang="en-US" altLang="ja-JP" dirty="0"/>
          </a:p>
          <a:p>
            <a:pPr marL="0" indent="0">
              <a:buNone/>
            </a:pPr>
            <a:r>
              <a:rPr kumimoji="1" lang="ja-JP" altLang="en-US" dirty="0"/>
              <a:t>③原発立地革命の電源３法、コストの社会化</a:t>
            </a:r>
            <a:endParaRPr kumimoji="1" lang="en-US" altLang="ja-JP" dirty="0"/>
          </a:p>
          <a:p>
            <a:pPr marL="0" indent="0">
              <a:buNone/>
            </a:pPr>
            <a:r>
              <a:rPr lang="ja-JP" altLang="en-US" dirty="0"/>
              <a:t>④膨大な初期費用とリスク費用ゼロを前提にすれば原発は経済的なる</a:t>
            </a:r>
            <a:endParaRPr lang="en-US" altLang="ja-JP" dirty="0"/>
          </a:p>
          <a:p>
            <a:pPr marL="0" indent="0">
              <a:buNone/>
            </a:pPr>
            <a:r>
              <a:rPr kumimoji="1" lang="ja-JP" altLang="en-US" dirty="0"/>
              <a:t>　　東電は今でも柏崎刈羽が再稼働すれば収益抜本的に好転</a:t>
            </a:r>
            <a:endParaRPr kumimoji="1" lang="en-US" altLang="ja-JP" dirty="0"/>
          </a:p>
          <a:p>
            <a:pPr marL="0" indent="0">
              <a:buNone/>
            </a:pPr>
            <a:r>
              <a:rPr lang="ja-JP" altLang="en-US" dirty="0"/>
              <a:t>⑤</a:t>
            </a:r>
            <a:r>
              <a:rPr lang="en-US" altLang="ja-JP" dirty="0"/>
              <a:t>2000s</a:t>
            </a:r>
            <a:r>
              <a:rPr lang="ja-JP" altLang="en-US" dirty="0"/>
              <a:t>原油・ガス高騰で原発が「割安」に：シェール革命で変調</a:t>
            </a:r>
            <a:endParaRPr lang="en-US" altLang="ja-JP" dirty="0"/>
          </a:p>
          <a:p>
            <a:pPr marL="0" indent="0">
              <a:buNone/>
            </a:pPr>
            <a:r>
              <a:rPr kumimoji="1" lang="ja-JP" altLang="en-US" dirty="0"/>
              <a:t>⑥民主党政権時「委員会」内批判派を通じブラックボックスの中味露呈</a:t>
            </a:r>
          </a:p>
        </p:txBody>
      </p:sp>
    </p:spTree>
    <p:extLst>
      <p:ext uri="{BB962C8B-B14F-4D97-AF65-F5344CB8AC3E}">
        <p14:creationId xmlns:p14="http://schemas.microsoft.com/office/powerpoint/2010/main" val="19285785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11275" y="-947057"/>
            <a:ext cx="10515600" cy="1526791"/>
          </a:xfrm>
        </p:spPr>
        <p:txBody>
          <a:bodyPr>
            <a:normAutofit fontScale="90000"/>
          </a:bodyPr>
          <a:lstStyle/>
          <a:p>
            <a:pPr algn="ctr"/>
            <a:br>
              <a:rPr lang="ja-JP" altLang="en-US" dirty="0"/>
            </a:br>
            <a:br>
              <a:rPr lang="ja-JP" altLang="en-US" dirty="0"/>
            </a:br>
            <a:r>
              <a:rPr lang="ja-JP" altLang="en-US" dirty="0"/>
              <a:t> </a:t>
            </a:r>
            <a:r>
              <a:rPr lang="ja-JP" altLang="en-US" sz="2200" dirty="0">
                <a:solidFill>
                  <a:srgbClr val="CC00CC"/>
                </a:solidFill>
                <a:latin typeface="HGP明朝E" panose="02020900000000000000" pitchFamily="18" charset="-128"/>
                <a:ea typeface="HGP明朝E" panose="02020900000000000000" pitchFamily="18" charset="-128"/>
              </a:rPr>
              <a:t>総合資源エネルギー調査会 発電コスト検証ワーキンググループ</a:t>
            </a:r>
            <a:r>
              <a:rPr kumimoji="1" lang="en-US" altLang="ja-JP" sz="2200" dirty="0">
                <a:solidFill>
                  <a:srgbClr val="CC00CC"/>
                </a:solidFill>
                <a:latin typeface="HGP明朝E" panose="02020900000000000000" pitchFamily="18" charset="-128"/>
                <a:ea typeface="HGP明朝E" panose="02020900000000000000" pitchFamily="18" charset="-128"/>
              </a:rPr>
              <a:t>2015</a:t>
            </a:r>
            <a:r>
              <a:rPr kumimoji="1" lang="ja-JP" altLang="en-US" sz="2200" dirty="0">
                <a:solidFill>
                  <a:srgbClr val="CC00CC"/>
                </a:solidFill>
                <a:latin typeface="HGP明朝E" panose="02020900000000000000" pitchFamily="18" charset="-128"/>
                <a:ea typeface="HGP明朝E" panose="02020900000000000000" pitchFamily="18" charset="-128"/>
              </a:rPr>
              <a:t>年</a:t>
            </a:r>
            <a:r>
              <a:rPr kumimoji="1" lang="en-US" altLang="ja-JP" sz="2200" dirty="0">
                <a:solidFill>
                  <a:srgbClr val="CC00CC"/>
                </a:solidFill>
                <a:latin typeface="HGP明朝E" panose="02020900000000000000" pitchFamily="18" charset="-128"/>
                <a:ea typeface="HGP明朝E" panose="02020900000000000000" pitchFamily="18" charset="-128"/>
              </a:rPr>
              <a:t>3</a:t>
            </a:r>
            <a:r>
              <a:rPr kumimoji="1" lang="ja-JP" altLang="en-US" sz="2200" dirty="0">
                <a:solidFill>
                  <a:srgbClr val="CC00CC"/>
                </a:solidFill>
                <a:latin typeface="HGP明朝E" panose="02020900000000000000" pitchFamily="18" charset="-128"/>
                <a:ea typeface="HGP明朝E" panose="02020900000000000000" pitchFamily="18" charset="-128"/>
              </a:rPr>
              <a:t>月</a:t>
            </a:r>
          </a:p>
        </p:txBody>
      </p:sp>
      <p:sp>
        <p:nvSpPr>
          <p:cNvPr id="4" name="日付プレースホルダー 3"/>
          <p:cNvSpPr>
            <a:spLocks noGrp="1"/>
          </p:cNvSpPr>
          <p:nvPr>
            <p:ph type="dt" sz="half" idx="10"/>
          </p:nvPr>
        </p:nvSpPr>
        <p:spPr/>
        <p:txBody>
          <a:bodyPr/>
          <a:lstStyle/>
          <a:p>
            <a:fld id="{05F470DC-11C1-4F86-82FF-85C6F5FB8276}" type="datetime1">
              <a:rPr kumimoji="1" lang="ja-JP" altLang="en-US" smtClean="0"/>
              <a:t>2017/11/12</a:t>
            </a:fld>
            <a:endParaRPr kumimoji="1" lang="ja-JP" altLang="en-US"/>
          </a:p>
        </p:txBody>
      </p:sp>
      <p:sp>
        <p:nvSpPr>
          <p:cNvPr id="5" name="スライド番号プレースホルダー 4"/>
          <p:cNvSpPr>
            <a:spLocks noGrp="1"/>
          </p:cNvSpPr>
          <p:nvPr>
            <p:ph type="sldNum" sz="quarter" idx="12"/>
          </p:nvPr>
        </p:nvSpPr>
        <p:spPr/>
        <p:txBody>
          <a:bodyPr/>
          <a:lstStyle/>
          <a:p>
            <a:fld id="{C4034E08-165E-49B9-AF20-81360D3E4660}" type="slidenum">
              <a:rPr kumimoji="1" lang="ja-JP" altLang="en-US" smtClean="0"/>
              <a:t>11</a:t>
            </a:fld>
            <a:endParaRPr kumimoji="1" lang="ja-JP" altLang="en-US"/>
          </a:p>
        </p:txBody>
      </p:sp>
      <p:pic>
        <p:nvPicPr>
          <p:cNvPr id="8" name="コンテンツ プレースホルダー 7"/>
          <p:cNvPicPr>
            <a:picLocks noGrp="1" noChangeAspect="1"/>
          </p:cNvPicPr>
          <p:nvPr>
            <p:ph idx="1"/>
          </p:nvPr>
        </p:nvPicPr>
        <p:blipFill>
          <a:blip r:embed="rId2"/>
          <a:stretch>
            <a:fillRect/>
          </a:stretch>
        </p:blipFill>
        <p:spPr>
          <a:xfrm>
            <a:off x="893553" y="579735"/>
            <a:ext cx="10791844" cy="5776616"/>
          </a:xfrm>
          <a:prstGeom prst="rect">
            <a:avLst/>
          </a:prstGeom>
        </p:spPr>
      </p:pic>
    </p:spTree>
    <p:extLst>
      <p:ext uri="{BB962C8B-B14F-4D97-AF65-F5344CB8AC3E}">
        <p14:creationId xmlns:p14="http://schemas.microsoft.com/office/powerpoint/2010/main" val="41055996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77686" y="94621"/>
            <a:ext cx="9287474" cy="634082"/>
          </a:xfrm>
        </p:spPr>
        <p:txBody>
          <a:bodyPr>
            <a:normAutofit/>
          </a:bodyPr>
          <a:lstStyle/>
          <a:p>
            <a:pPr algn="l"/>
            <a:r>
              <a:rPr lang="ja-JP" altLang="en-US" sz="2400" dirty="0">
                <a:solidFill>
                  <a:srgbClr val="CC00CC"/>
                </a:solidFill>
                <a:latin typeface="HGP明朝E" panose="02020900000000000000" pitchFamily="18" charset="-128"/>
                <a:ea typeface="HGP明朝E" panose="02020900000000000000" pitchFamily="18" charset="-128"/>
              </a:rPr>
              <a:t>大島堅一と金子勝による政府／電事連の原発コストに対する批判</a:t>
            </a:r>
          </a:p>
        </p:txBody>
      </p:sp>
      <p:sp>
        <p:nvSpPr>
          <p:cNvPr id="3" name="コンテンツ プレースホルダー 2"/>
          <p:cNvSpPr>
            <a:spLocks noGrp="1"/>
          </p:cNvSpPr>
          <p:nvPr>
            <p:ph idx="1"/>
          </p:nvPr>
        </p:nvSpPr>
        <p:spPr>
          <a:xfrm>
            <a:off x="938469" y="724098"/>
            <a:ext cx="9565908" cy="2035432"/>
          </a:xfrm>
        </p:spPr>
        <p:txBody>
          <a:bodyPr>
            <a:noAutofit/>
          </a:bodyPr>
          <a:lstStyle/>
          <a:p>
            <a:pPr marL="0" indent="0">
              <a:buNone/>
            </a:pPr>
            <a:r>
              <a:rPr lang="en-US" altLang="ja-JP" sz="2000" dirty="0">
                <a:latin typeface="HGP明朝E" panose="02020900000000000000" pitchFamily="18" charset="-128"/>
                <a:ea typeface="HGP明朝E" panose="02020900000000000000" pitchFamily="18" charset="-128"/>
              </a:rPr>
              <a:t>※</a:t>
            </a:r>
            <a:r>
              <a:rPr lang="ja-JP" altLang="en-US" sz="2000" dirty="0">
                <a:latin typeface="HGP明朝E" panose="02020900000000000000" pitchFamily="18" charset="-128"/>
                <a:ea typeface="HGP明朝E" panose="02020900000000000000" pitchFamily="18" charset="-128"/>
              </a:rPr>
              <a:t>　</a:t>
            </a:r>
            <a:r>
              <a:rPr lang="ja-JP" altLang="en-US" sz="2000" dirty="0">
                <a:solidFill>
                  <a:srgbClr val="3333FF"/>
                </a:solidFill>
                <a:latin typeface="HGP明朝E" panose="02020900000000000000" pitchFamily="18" charset="-128"/>
                <a:ea typeface="HGP明朝E" panose="02020900000000000000" pitchFamily="18" charset="-128"/>
              </a:rPr>
              <a:t>政府／電事連はモデル（理想形）による甘い仮定の試算</a:t>
            </a:r>
            <a:endParaRPr lang="en-US" altLang="ja-JP" sz="2000" dirty="0">
              <a:solidFill>
                <a:srgbClr val="3333FF"/>
              </a:solidFill>
              <a:latin typeface="HGP明朝E" panose="02020900000000000000" pitchFamily="18" charset="-128"/>
              <a:ea typeface="HGP明朝E" panose="02020900000000000000" pitchFamily="18" charset="-128"/>
            </a:endParaRPr>
          </a:p>
          <a:p>
            <a:pPr marL="0" indent="0">
              <a:buNone/>
            </a:pPr>
            <a:r>
              <a:rPr lang="ja-JP" altLang="en-US" sz="2000" dirty="0">
                <a:solidFill>
                  <a:srgbClr val="3333FF"/>
                </a:solidFill>
                <a:latin typeface="HGP明朝E" panose="02020900000000000000" pitchFamily="18" charset="-128"/>
                <a:ea typeface="HGP明朝E" panose="02020900000000000000" pitchFamily="18" charset="-128"/>
              </a:rPr>
              <a:t>　　　　　　（モデルプラントを使用したシミュレーション）</a:t>
            </a:r>
            <a:endParaRPr lang="en-US" altLang="ja-JP" sz="2000" dirty="0">
              <a:solidFill>
                <a:srgbClr val="3333FF"/>
              </a:solidFill>
              <a:latin typeface="HGP明朝E" panose="02020900000000000000" pitchFamily="18" charset="-128"/>
              <a:ea typeface="HGP明朝E" panose="02020900000000000000" pitchFamily="18" charset="-128"/>
            </a:endParaRPr>
          </a:p>
          <a:p>
            <a:pPr marL="0" indent="0">
              <a:buNone/>
            </a:pPr>
            <a:r>
              <a:rPr lang="ja-JP" altLang="en-US" sz="2000" dirty="0">
                <a:solidFill>
                  <a:srgbClr val="3333FF"/>
                </a:solidFill>
                <a:latin typeface="HGP明朝E" panose="02020900000000000000" pitchFamily="18" charset="-128"/>
                <a:ea typeface="HGP明朝E" panose="02020900000000000000" pitchFamily="18" charset="-128"/>
              </a:rPr>
              <a:t>　　　　　　政策経費無視・軽視／事故・廃炉コストを過小評価</a:t>
            </a:r>
            <a:endParaRPr lang="en-US" altLang="ja-JP" sz="2000" dirty="0">
              <a:solidFill>
                <a:srgbClr val="3333FF"/>
              </a:solidFill>
              <a:latin typeface="HGP明朝E" panose="02020900000000000000" pitchFamily="18" charset="-128"/>
              <a:ea typeface="HGP明朝E" panose="02020900000000000000" pitchFamily="18" charset="-128"/>
            </a:endParaRPr>
          </a:p>
          <a:p>
            <a:pPr marL="0" indent="0">
              <a:buNone/>
            </a:pPr>
            <a:r>
              <a:rPr lang="ja-JP" altLang="en-US" sz="2000" dirty="0">
                <a:solidFill>
                  <a:srgbClr val="3333FF"/>
                </a:solidFill>
                <a:latin typeface="HGP明朝E" panose="02020900000000000000" pitchFamily="18" charset="-128"/>
                <a:ea typeface="HGP明朝E" panose="02020900000000000000" pitchFamily="18" charset="-128"/>
              </a:rPr>
              <a:t>◎大島説：</a:t>
            </a:r>
            <a:r>
              <a:rPr lang="ja-JP" altLang="en-US" sz="2000" dirty="0">
                <a:solidFill>
                  <a:srgbClr val="E204D2"/>
                </a:solidFill>
                <a:latin typeface="HGP明朝E" panose="02020900000000000000" pitchFamily="18" charset="-128"/>
                <a:ea typeface="HGP明朝E" panose="02020900000000000000" pitchFamily="18" charset="-128"/>
              </a:rPr>
              <a:t>有価証券報告書にもとづく実績値</a:t>
            </a:r>
            <a:r>
              <a:rPr lang="ja-JP" altLang="en-US" sz="2000" dirty="0">
                <a:solidFill>
                  <a:srgbClr val="3333FF"/>
                </a:solidFill>
                <a:latin typeface="HGP明朝E" panose="02020900000000000000" pitchFamily="18" charset="-128"/>
                <a:ea typeface="HGP明朝E" panose="02020900000000000000" pitchFamily="18" charset="-128"/>
              </a:rPr>
              <a:t>で試算</a:t>
            </a:r>
            <a:endParaRPr lang="en-US" altLang="ja-JP" sz="2000" dirty="0">
              <a:solidFill>
                <a:srgbClr val="3333FF"/>
              </a:solidFill>
              <a:latin typeface="HGP明朝E" panose="02020900000000000000" pitchFamily="18" charset="-128"/>
              <a:ea typeface="HGP明朝E" panose="02020900000000000000" pitchFamily="18" charset="-128"/>
            </a:endParaRPr>
          </a:p>
          <a:p>
            <a:pPr marL="0" indent="0">
              <a:buNone/>
            </a:pPr>
            <a:r>
              <a:rPr lang="ja-JP" altLang="en-US" sz="2000" dirty="0">
                <a:solidFill>
                  <a:srgbClr val="3333FF"/>
                </a:solidFill>
                <a:latin typeface="HGP明朝E" panose="02020900000000000000" pitchFamily="18" charset="-128"/>
                <a:ea typeface="HGP明朝E" panose="02020900000000000000" pitchFamily="18" charset="-128"/>
              </a:rPr>
              <a:t>◎金子説：</a:t>
            </a:r>
            <a:r>
              <a:rPr lang="ja-JP" altLang="en-US" sz="2000" dirty="0">
                <a:solidFill>
                  <a:srgbClr val="E204D2"/>
                </a:solidFill>
                <a:latin typeface="HGP明朝E" panose="02020900000000000000" pitchFamily="18" charset="-128"/>
                <a:ea typeface="HGP明朝E" panose="02020900000000000000" pitchFamily="18" charset="-128"/>
              </a:rPr>
              <a:t>モデル指標を現実的指標に入替え原発号機ごとに</a:t>
            </a:r>
            <a:r>
              <a:rPr lang="ja-JP" altLang="en-US" sz="2000" dirty="0">
                <a:solidFill>
                  <a:srgbClr val="3333FF"/>
                </a:solidFill>
                <a:latin typeface="HGP明朝E" panose="02020900000000000000" pitchFamily="18" charset="-128"/>
                <a:ea typeface="HGP明朝E" panose="02020900000000000000" pitchFamily="18" charset="-128"/>
              </a:rPr>
              <a:t>試算</a:t>
            </a:r>
            <a:r>
              <a:rPr lang="ja-JP" altLang="en-US" sz="2400" dirty="0">
                <a:solidFill>
                  <a:srgbClr val="3333FF"/>
                </a:solidFill>
              </a:rPr>
              <a:t>　</a:t>
            </a:r>
          </a:p>
        </p:txBody>
      </p:sp>
      <p:sp>
        <p:nvSpPr>
          <p:cNvPr id="4" name="日付プレースホルダー 3"/>
          <p:cNvSpPr>
            <a:spLocks noGrp="1"/>
          </p:cNvSpPr>
          <p:nvPr>
            <p:ph type="dt" sz="half" idx="10"/>
          </p:nvPr>
        </p:nvSpPr>
        <p:spPr/>
        <p:txBody>
          <a:bodyPr/>
          <a:lstStyle/>
          <a:p>
            <a:fld id="{F635A362-6EBB-4BAE-B64C-A76D8A9BB153}" type="datetime1">
              <a:rPr kumimoji="1" lang="ja-JP" altLang="en-US" smtClean="0"/>
              <a:pPr/>
              <a:t>2017/11/12</a:t>
            </a:fld>
            <a:endParaRPr kumimoji="1" lang="ja-JP" altLang="en-US" dirty="0"/>
          </a:p>
        </p:txBody>
      </p:sp>
      <p:sp>
        <p:nvSpPr>
          <p:cNvPr id="5" name="スライド番号プレースホルダー 4"/>
          <p:cNvSpPr>
            <a:spLocks noGrp="1"/>
          </p:cNvSpPr>
          <p:nvPr>
            <p:ph type="sldNum" sz="quarter" idx="12"/>
          </p:nvPr>
        </p:nvSpPr>
        <p:spPr/>
        <p:txBody>
          <a:bodyPr/>
          <a:lstStyle/>
          <a:p>
            <a:fld id="{3E9F5B9B-C180-4518-AB3F-778435B51A68}" type="slidenum">
              <a:rPr kumimoji="1" lang="ja-JP" altLang="en-US" smtClean="0"/>
              <a:pPr/>
              <a:t>12</a:t>
            </a:fld>
            <a:endParaRPr kumimoji="1" lang="ja-JP" altLang="en-US" dirty="0"/>
          </a:p>
        </p:txBody>
      </p:sp>
      <p:sp>
        <p:nvSpPr>
          <p:cNvPr id="6" name="テキスト ボックス 5"/>
          <p:cNvSpPr txBox="1"/>
          <p:nvPr/>
        </p:nvSpPr>
        <p:spPr>
          <a:xfrm>
            <a:off x="1981201" y="4077072"/>
            <a:ext cx="184731" cy="369332"/>
          </a:xfrm>
          <a:prstGeom prst="rect">
            <a:avLst/>
          </a:prstGeom>
          <a:noFill/>
        </p:spPr>
        <p:txBody>
          <a:bodyPr wrap="none" rtlCol="0">
            <a:spAutoFit/>
          </a:bodyPr>
          <a:lstStyle/>
          <a:p>
            <a:endParaRPr lang="ja-JP" altLang="en-US" dirty="0"/>
          </a:p>
        </p:txBody>
      </p:sp>
      <p:sp>
        <p:nvSpPr>
          <p:cNvPr id="7" name="テキスト ボックス 6"/>
          <p:cNvSpPr txBox="1"/>
          <p:nvPr/>
        </p:nvSpPr>
        <p:spPr>
          <a:xfrm>
            <a:off x="9696400" y="3714163"/>
            <a:ext cx="947194" cy="369332"/>
          </a:xfrm>
          <a:prstGeom prst="rect">
            <a:avLst/>
          </a:prstGeom>
          <a:noFill/>
        </p:spPr>
        <p:txBody>
          <a:bodyPr wrap="square" rtlCol="0">
            <a:spAutoFit/>
          </a:bodyPr>
          <a:lstStyle/>
          <a:p>
            <a:r>
              <a:rPr lang="ja-JP" altLang="en-US" dirty="0"/>
              <a:t>　</a:t>
            </a:r>
            <a:endParaRPr lang="ja-JP" altLang="en-US" b="1" dirty="0">
              <a:solidFill>
                <a:srgbClr val="FF0000"/>
              </a:solidFill>
            </a:endParaRPr>
          </a:p>
        </p:txBody>
      </p:sp>
      <p:pic>
        <p:nvPicPr>
          <p:cNvPr id="9" name="図 8"/>
          <p:cNvPicPr>
            <a:picLocks noChangeAspect="1"/>
          </p:cNvPicPr>
          <p:nvPr/>
        </p:nvPicPr>
        <p:blipFill>
          <a:blip r:embed="rId2"/>
          <a:stretch>
            <a:fillRect/>
          </a:stretch>
        </p:blipFill>
        <p:spPr>
          <a:xfrm>
            <a:off x="938469" y="2780480"/>
            <a:ext cx="3577478" cy="3607167"/>
          </a:xfrm>
          <a:prstGeom prst="rect">
            <a:avLst/>
          </a:prstGeom>
        </p:spPr>
      </p:pic>
      <p:pic>
        <p:nvPicPr>
          <p:cNvPr id="11" name="図 10"/>
          <p:cNvPicPr>
            <a:picLocks noChangeAspect="1"/>
          </p:cNvPicPr>
          <p:nvPr/>
        </p:nvPicPr>
        <p:blipFill>
          <a:blip r:embed="rId3"/>
          <a:stretch>
            <a:fillRect/>
          </a:stretch>
        </p:blipFill>
        <p:spPr>
          <a:xfrm>
            <a:off x="4949500" y="2759530"/>
            <a:ext cx="5415660" cy="3944427"/>
          </a:xfrm>
          <a:prstGeom prst="rect">
            <a:avLst/>
          </a:prstGeom>
        </p:spPr>
      </p:pic>
    </p:spTree>
    <p:extLst>
      <p:ext uri="{BB962C8B-B14F-4D97-AF65-F5344CB8AC3E}">
        <p14:creationId xmlns:p14="http://schemas.microsoft.com/office/powerpoint/2010/main" val="1347028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75520" y="1"/>
            <a:ext cx="8640960" cy="1390327"/>
          </a:xfrm>
        </p:spPr>
        <p:txBody>
          <a:bodyPr>
            <a:normAutofit/>
          </a:bodyPr>
          <a:lstStyle/>
          <a:p>
            <a:r>
              <a:rPr lang="ja-JP" altLang="en-US" sz="2700" dirty="0">
                <a:solidFill>
                  <a:srgbClr val="FF0000"/>
                </a:solidFill>
                <a:latin typeface="HGP明朝E" panose="02020900000000000000" pitchFamily="18" charset="-128"/>
                <a:ea typeface="HGP明朝E" panose="02020900000000000000" pitchFamily="18" charset="-128"/>
              </a:rPr>
              <a:t>「日本経済研究センター」のコスト比較　　</a:t>
            </a:r>
            <a:r>
              <a:rPr lang="ja-JP" altLang="en-US" sz="2000" dirty="0">
                <a:solidFill>
                  <a:srgbClr val="FF0000"/>
                </a:solidFill>
                <a:latin typeface="HGP明朝E" panose="02020900000000000000" pitchFamily="18" charset="-128"/>
                <a:ea typeface="HGP明朝E" panose="02020900000000000000" pitchFamily="18" charset="-128"/>
              </a:rPr>
              <a:t>２０１７年３月７日</a:t>
            </a:r>
            <a:br>
              <a:rPr lang="en-US" altLang="ja-JP" sz="2400" dirty="0">
                <a:latin typeface="HGP明朝E" panose="02020900000000000000" pitchFamily="18" charset="-128"/>
                <a:ea typeface="HGP明朝E" panose="02020900000000000000" pitchFamily="18" charset="-128"/>
              </a:rPr>
            </a:br>
            <a:r>
              <a:rPr lang="en-US" altLang="ja-JP" sz="1800" dirty="0">
                <a:latin typeface="HGP明朝E" panose="02020900000000000000" pitchFamily="18" charset="-128"/>
                <a:ea typeface="HGP明朝E" panose="02020900000000000000" pitchFamily="18" charset="-128"/>
              </a:rPr>
              <a:t>New</a:t>
            </a:r>
            <a:r>
              <a:rPr lang="ja-JP" altLang="en-US" sz="1800" dirty="0">
                <a:latin typeface="HGP明朝E" panose="02020900000000000000" pitchFamily="18" charset="-128"/>
                <a:ea typeface="HGP明朝E" panose="02020900000000000000" pitchFamily="18" charset="-128"/>
              </a:rPr>
              <a:t> </a:t>
            </a:r>
            <a:r>
              <a:rPr lang="en-US" altLang="ja-JP" sz="1800" dirty="0">
                <a:latin typeface="HGP明朝E" panose="02020900000000000000" pitchFamily="18" charset="-128"/>
                <a:ea typeface="HGP明朝E" panose="02020900000000000000" pitchFamily="18" charset="-128"/>
              </a:rPr>
              <a:t>Report</a:t>
            </a:r>
            <a:r>
              <a:rPr lang="en-US" altLang="ja-JP" sz="1800" dirty="0">
                <a:solidFill>
                  <a:srgbClr val="3333FF"/>
                </a:solidFill>
                <a:latin typeface="HGP明朝E" panose="02020900000000000000" pitchFamily="18" charset="-128"/>
                <a:ea typeface="HGP明朝E" panose="02020900000000000000" pitchFamily="18" charset="-128"/>
              </a:rPr>
              <a:t>【</a:t>
            </a:r>
            <a:r>
              <a:rPr lang="ja-JP" altLang="en-US" sz="1800" dirty="0">
                <a:solidFill>
                  <a:srgbClr val="3333FF"/>
                </a:solidFill>
                <a:latin typeface="HGP明朝E" panose="02020900000000000000" pitchFamily="18" charset="-128"/>
                <a:ea typeface="HGP明朝E" panose="02020900000000000000" pitchFamily="18" charset="-128"/>
              </a:rPr>
              <a:t>エネルギー</a:t>
            </a:r>
            <a:r>
              <a:rPr lang="ja-JP" altLang="en-US" sz="1800" dirty="0">
                <a:solidFill>
                  <a:srgbClr val="E204D2"/>
                </a:solidFill>
                <a:latin typeface="HGP明朝E" panose="02020900000000000000" pitchFamily="18" charset="-128"/>
                <a:ea typeface="HGP明朝E" panose="02020900000000000000" pitchFamily="18" charset="-128"/>
              </a:rPr>
              <a:t>・環境選択の未来・番外編／福島第一原発事故の国民負担</a:t>
            </a:r>
            <a:r>
              <a:rPr lang="en-US" altLang="ja-JP" sz="1800" dirty="0">
                <a:solidFill>
                  <a:srgbClr val="3333FF"/>
                </a:solidFill>
                <a:latin typeface="HGP明朝E" panose="02020900000000000000" pitchFamily="18" charset="-128"/>
                <a:ea typeface="HGP明朝E" panose="02020900000000000000" pitchFamily="18" charset="-128"/>
              </a:rPr>
              <a:t>】</a:t>
            </a:r>
            <a:br>
              <a:rPr lang="en-US" altLang="ja-JP" sz="1800" dirty="0">
                <a:latin typeface="HGP明朝E" panose="02020900000000000000" pitchFamily="18" charset="-128"/>
                <a:ea typeface="HGP明朝E" panose="02020900000000000000" pitchFamily="18" charset="-128"/>
              </a:rPr>
            </a:br>
            <a:r>
              <a:rPr lang="ja-JP" altLang="en-US" sz="1800" dirty="0">
                <a:latin typeface="HGP明朝E" panose="02020900000000000000" pitchFamily="18" charset="-128"/>
                <a:ea typeface="HGP明朝E" panose="02020900000000000000" pitchFamily="18" charset="-128"/>
              </a:rPr>
              <a:t>　　　　　「</a:t>
            </a:r>
            <a:r>
              <a:rPr lang="ja-JP" altLang="en-US" sz="2000" dirty="0">
                <a:solidFill>
                  <a:srgbClr val="6666FF"/>
                </a:solidFill>
                <a:latin typeface="HGP明朝E" panose="02020900000000000000" pitchFamily="18" charset="-128"/>
                <a:ea typeface="HGP明朝E" panose="02020900000000000000" pitchFamily="18" charset="-128"/>
              </a:rPr>
              <a:t>事故処理費用は５０兆～７０兆円になる恐れ」</a:t>
            </a:r>
            <a:r>
              <a:rPr lang="ja-JP" altLang="en-US" sz="2000" dirty="0">
                <a:solidFill>
                  <a:srgbClr val="CC00CC"/>
                </a:solidFill>
                <a:latin typeface="HGP明朝E" panose="02020900000000000000" pitchFamily="18" charset="-128"/>
                <a:ea typeface="HGP明朝E" panose="02020900000000000000" pitchFamily="18" charset="-128"/>
              </a:rPr>
              <a:t>（後述）</a:t>
            </a:r>
            <a:r>
              <a:rPr lang="ja-JP" altLang="en-US" sz="2000" dirty="0">
                <a:solidFill>
                  <a:srgbClr val="6666FF"/>
                </a:solidFill>
                <a:latin typeface="HGP明朝E" panose="02020900000000000000" pitchFamily="18" charset="-128"/>
                <a:ea typeface="HGP明朝E" panose="02020900000000000000" pitchFamily="18" charset="-128"/>
              </a:rPr>
              <a:t>より引用</a:t>
            </a:r>
            <a:br>
              <a:rPr lang="en-US" altLang="ja-JP" sz="1800" b="1" dirty="0">
                <a:solidFill>
                  <a:srgbClr val="6666FF"/>
                </a:solidFill>
              </a:rPr>
            </a:br>
            <a:endParaRPr lang="ja-JP" altLang="en-US" sz="1800" b="1" dirty="0">
              <a:solidFill>
                <a:srgbClr val="6666FF"/>
              </a:solidFill>
            </a:endParaRPr>
          </a:p>
        </p:txBody>
      </p:sp>
      <p:sp>
        <p:nvSpPr>
          <p:cNvPr id="4" name="日付プレースホルダー 3"/>
          <p:cNvSpPr>
            <a:spLocks noGrp="1"/>
          </p:cNvSpPr>
          <p:nvPr>
            <p:ph type="dt" sz="half" idx="10"/>
          </p:nvPr>
        </p:nvSpPr>
        <p:spPr/>
        <p:txBody>
          <a:bodyPr/>
          <a:lstStyle/>
          <a:p>
            <a:fld id="{482F121B-D794-4071-AEFC-ABC06F019190}" type="datetime1">
              <a:rPr kumimoji="1" lang="ja-JP" altLang="en-US" smtClean="0"/>
              <a:t>2017/11/12</a:t>
            </a:fld>
            <a:endParaRPr kumimoji="1" lang="ja-JP" altLang="en-US" dirty="0"/>
          </a:p>
        </p:txBody>
      </p:sp>
      <p:pic>
        <p:nvPicPr>
          <p:cNvPr id="3" name="コンテンツ プレースホルダー 2"/>
          <p:cNvPicPr>
            <a:picLocks noGrp="1" noChangeAspect="1"/>
          </p:cNvPicPr>
          <p:nvPr>
            <p:ph idx="1"/>
          </p:nvPr>
        </p:nvPicPr>
        <p:blipFill>
          <a:blip r:embed="rId2"/>
          <a:stretch>
            <a:fillRect/>
          </a:stretch>
        </p:blipFill>
        <p:spPr>
          <a:xfrm>
            <a:off x="2941212" y="1094014"/>
            <a:ext cx="6104817" cy="5493181"/>
          </a:xfrm>
          <a:prstGeom prst="rect">
            <a:avLst/>
          </a:prstGeom>
        </p:spPr>
      </p:pic>
      <p:sp>
        <p:nvSpPr>
          <p:cNvPr id="6" name="スライド番号プレースホルダー 5"/>
          <p:cNvSpPr>
            <a:spLocks noGrp="1"/>
          </p:cNvSpPr>
          <p:nvPr>
            <p:ph type="sldNum" sz="quarter" idx="12"/>
          </p:nvPr>
        </p:nvSpPr>
        <p:spPr/>
        <p:txBody>
          <a:bodyPr/>
          <a:lstStyle/>
          <a:p>
            <a:fld id="{C4034E08-165E-49B9-AF20-81360D3E4660}" type="slidenum">
              <a:rPr kumimoji="1" lang="ja-JP" altLang="en-US" smtClean="0"/>
              <a:t>13</a:t>
            </a:fld>
            <a:endParaRPr kumimoji="1" lang="ja-JP" altLang="en-US"/>
          </a:p>
        </p:txBody>
      </p:sp>
    </p:spTree>
    <p:extLst>
      <p:ext uri="{BB962C8B-B14F-4D97-AF65-F5344CB8AC3E}">
        <p14:creationId xmlns:p14="http://schemas.microsoft.com/office/powerpoint/2010/main" val="4105038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201839"/>
            <a:ext cx="10515600" cy="1022803"/>
          </a:xfrm>
        </p:spPr>
        <p:txBody>
          <a:bodyPr>
            <a:normAutofit fontScale="90000"/>
          </a:bodyPr>
          <a:lstStyle/>
          <a:p>
            <a:r>
              <a:rPr kumimoji="1" lang="ja-JP" altLang="en-US" sz="2800" dirty="0">
                <a:solidFill>
                  <a:srgbClr val="FF0000"/>
                </a:solidFill>
              </a:rPr>
              <a:t>　　　　　　</a:t>
            </a:r>
            <a:r>
              <a:rPr kumimoji="1" lang="ja-JP" altLang="en-US" sz="2800" dirty="0">
                <a:solidFill>
                  <a:srgbClr val="FF0000"/>
                </a:solidFill>
                <a:latin typeface="HGP明朝E" panose="02020900000000000000" pitchFamily="18" charset="-128"/>
                <a:ea typeface="HGP明朝E" panose="02020900000000000000" pitchFamily="18" charset="-128"/>
              </a:rPr>
              <a:t>「日本経済センター」の試算報告（</a:t>
            </a:r>
            <a:r>
              <a:rPr kumimoji="1" lang="en-US" altLang="ja-JP" sz="2800" dirty="0">
                <a:solidFill>
                  <a:srgbClr val="FF0000"/>
                </a:solidFill>
                <a:latin typeface="HGP明朝E" panose="02020900000000000000" pitchFamily="18" charset="-128"/>
                <a:ea typeface="HGP明朝E" panose="02020900000000000000" pitchFamily="18" charset="-128"/>
              </a:rPr>
              <a:t>2017.03.07</a:t>
            </a:r>
            <a:r>
              <a:rPr kumimoji="1" lang="ja-JP" altLang="en-US" sz="2800" dirty="0">
                <a:solidFill>
                  <a:srgbClr val="FF0000"/>
                </a:solidFill>
                <a:latin typeface="HGP明朝E" panose="02020900000000000000" pitchFamily="18" charset="-128"/>
                <a:ea typeface="HGP明朝E" panose="02020900000000000000" pitchFamily="18" charset="-128"/>
              </a:rPr>
              <a:t>）</a:t>
            </a:r>
            <a:br>
              <a:rPr kumimoji="1" lang="en-US" altLang="ja-JP" sz="2800" dirty="0">
                <a:solidFill>
                  <a:srgbClr val="FF0000"/>
                </a:solidFill>
                <a:latin typeface="HGP明朝E" panose="02020900000000000000" pitchFamily="18" charset="-128"/>
                <a:ea typeface="HGP明朝E" panose="02020900000000000000" pitchFamily="18" charset="-128"/>
              </a:rPr>
            </a:br>
            <a:r>
              <a:rPr kumimoji="1" lang="ja-JP" altLang="en-US" sz="2800" dirty="0">
                <a:solidFill>
                  <a:srgbClr val="FF0000"/>
                </a:solidFill>
              </a:rPr>
              <a:t>　　　　　　　</a:t>
            </a:r>
            <a:r>
              <a:rPr kumimoji="1" lang="ja-JP" altLang="en-US" sz="2200" dirty="0">
                <a:solidFill>
                  <a:srgbClr val="0000FF"/>
                </a:solidFill>
                <a:latin typeface="HGP明朝E" panose="02020900000000000000" pitchFamily="18" charset="-128"/>
                <a:ea typeface="HGP明朝E" panose="02020900000000000000" pitchFamily="18" charset="-128"/>
              </a:rPr>
              <a:t>事故処理費用は</a:t>
            </a:r>
            <a:r>
              <a:rPr kumimoji="1" lang="en-US" altLang="ja-JP" sz="2200" dirty="0">
                <a:solidFill>
                  <a:srgbClr val="0000FF"/>
                </a:solidFill>
                <a:latin typeface="HGP明朝E" panose="02020900000000000000" pitchFamily="18" charset="-128"/>
                <a:ea typeface="HGP明朝E" panose="02020900000000000000" pitchFamily="18" charset="-128"/>
              </a:rPr>
              <a:t>50</a:t>
            </a:r>
            <a:r>
              <a:rPr kumimoji="1" lang="ja-JP" altLang="en-US" sz="2200" dirty="0">
                <a:solidFill>
                  <a:srgbClr val="0000FF"/>
                </a:solidFill>
                <a:latin typeface="HGP明朝E" panose="02020900000000000000" pitchFamily="18" charset="-128"/>
                <a:ea typeface="HGP明朝E" panose="02020900000000000000" pitchFamily="18" charset="-128"/>
              </a:rPr>
              <a:t>兆</a:t>
            </a:r>
            <a:r>
              <a:rPr lang="ja-JP" altLang="en-US" sz="2200" dirty="0">
                <a:solidFill>
                  <a:srgbClr val="0000FF"/>
                </a:solidFill>
                <a:latin typeface="HGP明朝E" panose="02020900000000000000" pitchFamily="18" charset="-128"/>
                <a:ea typeface="HGP明朝E" panose="02020900000000000000" pitchFamily="18" charset="-128"/>
              </a:rPr>
              <a:t>～</a:t>
            </a:r>
            <a:r>
              <a:rPr lang="en-US" altLang="ja-JP" sz="2200" dirty="0">
                <a:solidFill>
                  <a:srgbClr val="0000FF"/>
                </a:solidFill>
                <a:latin typeface="HGP明朝E" panose="02020900000000000000" pitchFamily="18" charset="-128"/>
                <a:ea typeface="HGP明朝E" panose="02020900000000000000" pitchFamily="18" charset="-128"/>
              </a:rPr>
              <a:t>70</a:t>
            </a:r>
            <a:r>
              <a:rPr lang="ja-JP" altLang="en-US" sz="2200" dirty="0">
                <a:solidFill>
                  <a:srgbClr val="0000FF"/>
                </a:solidFill>
                <a:latin typeface="HGP明朝E" panose="02020900000000000000" pitchFamily="18" charset="-128"/>
                <a:ea typeface="HGP明朝E" panose="02020900000000000000" pitchFamily="18" charset="-128"/>
              </a:rPr>
              <a:t>兆円になるおそれ</a:t>
            </a:r>
            <a:br>
              <a:rPr lang="en-US" altLang="ja-JP" sz="2200" dirty="0">
                <a:solidFill>
                  <a:srgbClr val="0000FF"/>
                </a:solidFill>
                <a:latin typeface="HGP明朝E" panose="02020900000000000000" pitchFamily="18" charset="-128"/>
                <a:ea typeface="HGP明朝E" panose="02020900000000000000" pitchFamily="18" charset="-128"/>
              </a:rPr>
            </a:br>
            <a:r>
              <a:rPr lang="ja-JP" altLang="en-US" sz="2200" dirty="0">
                <a:solidFill>
                  <a:srgbClr val="0000FF"/>
                </a:solidFill>
                <a:latin typeface="HGP明朝E" panose="02020900000000000000" pitchFamily="18" charset="-128"/>
                <a:ea typeface="HGP明朝E" panose="02020900000000000000" pitchFamily="18" charset="-128"/>
              </a:rPr>
              <a:t>　　　　　　　　　　　　　　－負担増なら東電の法的整理の検討を－</a:t>
            </a:r>
            <a:br>
              <a:rPr lang="en-US" altLang="ja-JP" sz="2200" dirty="0">
                <a:solidFill>
                  <a:srgbClr val="0000FF"/>
                </a:solidFill>
                <a:latin typeface="HGP明朝E" panose="02020900000000000000" pitchFamily="18" charset="-128"/>
                <a:ea typeface="HGP明朝E" panose="02020900000000000000" pitchFamily="18" charset="-128"/>
              </a:rPr>
            </a:br>
            <a:r>
              <a:rPr lang="ja-JP" altLang="en-US" sz="2200" dirty="0">
                <a:solidFill>
                  <a:srgbClr val="0000FF"/>
                </a:solidFill>
                <a:latin typeface="HGP明朝E" panose="02020900000000000000" pitchFamily="18" charset="-128"/>
                <a:ea typeface="HGP明朝E" panose="02020900000000000000" pitchFamily="18" charset="-128"/>
              </a:rPr>
              <a:t>　　　　　　　　　　　　　　－原発維持の根拠、透明性の高い説明を－</a:t>
            </a:r>
            <a:endParaRPr kumimoji="1" lang="ja-JP" altLang="en-US" sz="2200" dirty="0">
              <a:solidFill>
                <a:srgbClr val="0000FF"/>
              </a:solidFill>
              <a:latin typeface="HGP明朝E" panose="02020900000000000000" pitchFamily="18" charset="-128"/>
              <a:ea typeface="HGP明朝E" panose="02020900000000000000" pitchFamily="18" charset="-128"/>
            </a:endParaRPr>
          </a:p>
        </p:txBody>
      </p:sp>
      <p:pic>
        <p:nvPicPr>
          <p:cNvPr id="6" name="コンテンツ プレースホルダー 5"/>
          <p:cNvPicPr>
            <a:picLocks noGrp="1" noChangeAspect="1"/>
          </p:cNvPicPr>
          <p:nvPr>
            <p:ph idx="1"/>
          </p:nvPr>
        </p:nvPicPr>
        <p:blipFill>
          <a:blip r:embed="rId2"/>
          <a:stretch>
            <a:fillRect/>
          </a:stretch>
        </p:blipFill>
        <p:spPr>
          <a:xfrm>
            <a:off x="2365748" y="1463040"/>
            <a:ext cx="7727866" cy="5258435"/>
          </a:xfrm>
          <a:prstGeom prst="rect">
            <a:avLst/>
          </a:prstGeom>
        </p:spPr>
      </p:pic>
      <p:sp>
        <p:nvSpPr>
          <p:cNvPr id="4" name="日付プレースホルダー 3"/>
          <p:cNvSpPr>
            <a:spLocks noGrp="1"/>
          </p:cNvSpPr>
          <p:nvPr>
            <p:ph type="dt" sz="half" idx="10"/>
          </p:nvPr>
        </p:nvSpPr>
        <p:spPr/>
        <p:txBody>
          <a:bodyPr/>
          <a:lstStyle/>
          <a:p>
            <a:fld id="{05F470DC-11C1-4F86-82FF-85C6F5FB8276}" type="datetime1">
              <a:rPr kumimoji="1" lang="ja-JP" altLang="en-US" smtClean="0"/>
              <a:t>2017/11/12</a:t>
            </a:fld>
            <a:endParaRPr kumimoji="1" lang="ja-JP" altLang="en-US"/>
          </a:p>
        </p:txBody>
      </p:sp>
      <p:sp>
        <p:nvSpPr>
          <p:cNvPr id="5" name="スライド番号プレースホルダー 4"/>
          <p:cNvSpPr>
            <a:spLocks noGrp="1"/>
          </p:cNvSpPr>
          <p:nvPr>
            <p:ph type="sldNum" sz="quarter" idx="12"/>
          </p:nvPr>
        </p:nvSpPr>
        <p:spPr/>
        <p:txBody>
          <a:bodyPr/>
          <a:lstStyle/>
          <a:p>
            <a:fld id="{C4034E08-165E-49B9-AF20-81360D3E4660}" type="slidenum">
              <a:rPr kumimoji="1" lang="ja-JP" altLang="en-US" smtClean="0"/>
              <a:t>14</a:t>
            </a:fld>
            <a:endParaRPr kumimoji="1" lang="ja-JP" altLang="en-US"/>
          </a:p>
        </p:txBody>
      </p:sp>
    </p:spTree>
    <p:extLst>
      <p:ext uri="{BB962C8B-B14F-4D97-AF65-F5344CB8AC3E}">
        <p14:creationId xmlns:p14="http://schemas.microsoft.com/office/powerpoint/2010/main" val="32392758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90C2C546-7101-439F-8DF3-F65C1F942285}"/>
              </a:ext>
            </a:extLst>
          </p:cNvPr>
          <p:cNvSpPr>
            <a:spLocks noGrp="1"/>
          </p:cNvSpPr>
          <p:nvPr>
            <p:ph idx="1"/>
          </p:nvPr>
        </p:nvSpPr>
        <p:spPr>
          <a:xfrm>
            <a:off x="315685" y="464909"/>
            <a:ext cx="11604171" cy="6033861"/>
          </a:xfrm>
        </p:spPr>
        <p:txBody>
          <a:bodyPr>
            <a:normAutofit/>
          </a:bodyPr>
          <a:lstStyle/>
          <a:p>
            <a:pPr marL="0" indent="0">
              <a:buNone/>
            </a:pPr>
            <a:r>
              <a:rPr lang="en-US" altLang="ja-JP" b="1" dirty="0">
                <a:solidFill>
                  <a:srgbClr val="9966FF"/>
                </a:solidFill>
                <a:latin typeface="HGP明朝B" panose="02020800000000000000" pitchFamily="18" charset="-128"/>
                <a:ea typeface="HGP明朝B" panose="02020800000000000000" pitchFamily="18" charset="-128"/>
              </a:rPr>
              <a:t>【V】</a:t>
            </a:r>
            <a:r>
              <a:rPr lang="ja-JP" altLang="en-US" b="1" dirty="0">
                <a:solidFill>
                  <a:srgbClr val="9966FF"/>
                </a:solidFill>
                <a:latin typeface="HGP明朝B" panose="02020800000000000000" pitchFamily="18" charset="-128"/>
                <a:ea typeface="HGP明朝B" panose="02020800000000000000" pitchFamily="18" charset="-128"/>
              </a:rPr>
              <a:t>東電の収益増をはかり、損害賠償にあてる路線</a:t>
            </a:r>
            <a:endParaRPr lang="en-US" altLang="ja-JP" b="1" dirty="0">
              <a:solidFill>
                <a:srgbClr val="9966FF"/>
              </a:solidFill>
              <a:latin typeface="HGP明朝B" panose="02020800000000000000" pitchFamily="18" charset="-128"/>
              <a:ea typeface="HGP明朝B" panose="02020800000000000000" pitchFamily="18" charset="-128"/>
            </a:endParaRPr>
          </a:p>
          <a:p>
            <a:pPr marL="0" indent="0">
              <a:buNone/>
            </a:pPr>
            <a:r>
              <a:rPr lang="ja-JP" altLang="en-US" b="1" dirty="0">
                <a:solidFill>
                  <a:srgbClr val="9966FF"/>
                </a:solidFill>
                <a:latin typeface="HGP明朝B" panose="02020800000000000000" pitchFamily="18" charset="-128"/>
                <a:ea typeface="HGP明朝B" panose="02020800000000000000" pitchFamily="18" charset="-128"/>
              </a:rPr>
              <a:t>①東電経営の破たん処理を回避</a:t>
            </a:r>
            <a:endParaRPr lang="en-US" altLang="ja-JP" b="1" dirty="0">
              <a:solidFill>
                <a:srgbClr val="9966FF"/>
              </a:solidFill>
              <a:latin typeface="HGP明朝B" panose="02020800000000000000" pitchFamily="18" charset="-128"/>
              <a:ea typeface="HGP明朝B" panose="02020800000000000000" pitchFamily="18" charset="-128"/>
            </a:endParaRPr>
          </a:p>
          <a:p>
            <a:pPr marL="0" indent="0">
              <a:buNone/>
            </a:pPr>
            <a:r>
              <a:rPr lang="ja-JP" altLang="en-US" b="1" dirty="0">
                <a:solidFill>
                  <a:srgbClr val="9966FF"/>
                </a:solidFill>
                <a:latin typeface="HGP明朝B" panose="02020800000000000000" pitchFamily="18" charset="-128"/>
                <a:ea typeface="HGP明朝B" panose="02020800000000000000" pitchFamily="18" charset="-128"/>
              </a:rPr>
              <a:t>②電力・ガス</a:t>
            </a:r>
            <a:r>
              <a:rPr lang="ja-JP" altLang="en-US" b="1" dirty="0">
                <a:solidFill>
                  <a:srgbClr val="009999"/>
                </a:solidFill>
                <a:latin typeface="HGP明朝B" panose="02020800000000000000" pitchFamily="18" charset="-128"/>
                <a:ea typeface="HGP明朝B" panose="02020800000000000000" pitchFamily="18" charset="-128"/>
              </a:rPr>
              <a:t>自由化のなかで、収益力を高める企業改革</a:t>
            </a:r>
            <a:r>
              <a:rPr lang="ja-JP" altLang="en-US" b="1" dirty="0">
                <a:solidFill>
                  <a:srgbClr val="9966FF"/>
                </a:solidFill>
                <a:latin typeface="HGP明朝B" panose="02020800000000000000" pitchFamily="18" charset="-128"/>
                <a:ea typeface="HGP明朝B" panose="02020800000000000000" pitchFamily="18" charset="-128"/>
              </a:rPr>
              <a:t>が進めば</a:t>
            </a:r>
            <a:endParaRPr lang="en-US" altLang="ja-JP" b="1" dirty="0">
              <a:solidFill>
                <a:srgbClr val="9966FF"/>
              </a:solidFill>
              <a:latin typeface="HGP明朝B" panose="02020800000000000000" pitchFamily="18" charset="-128"/>
              <a:ea typeface="HGP明朝B" panose="02020800000000000000" pitchFamily="18" charset="-128"/>
            </a:endParaRPr>
          </a:p>
          <a:p>
            <a:pPr marL="0" indent="0">
              <a:buNone/>
            </a:pPr>
            <a:r>
              <a:rPr lang="ja-JP" altLang="en-US" b="1" dirty="0">
                <a:solidFill>
                  <a:srgbClr val="9966FF"/>
                </a:solidFill>
                <a:latin typeface="HGP明朝B" panose="02020800000000000000" pitchFamily="18" charset="-128"/>
                <a:ea typeface="HGP明朝B" panose="02020800000000000000" pitchFamily="18" charset="-128"/>
              </a:rPr>
              <a:t>　　国有化されている東電株価が飛躍的に上昇する</a:t>
            </a:r>
            <a:endParaRPr lang="en-US" altLang="ja-JP" b="1" dirty="0">
              <a:solidFill>
                <a:srgbClr val="9966FF"/>
              </a:solidFill>
              <a:latin typeface="HGP明朝B" panose="02020800000000000000" pitchFamily="18" charset="-128"/>
              <a:ea typeface="HGP明朝B" panose="02020800000000000000" pitchFamily="18" charset="-128"/>
            </a:endParaRPr>
          </a:p>
          <a:p>
            <a:pPr marL="0" indent="0">
              <a:buNone/>
            </a:pPr>
            <a:r>
              <a:rPr lang="ja-JP" altLang="en-US" b="1" dirty="0">
                <a:solidFill>
                  <a:srgbClr val="9966FF"/>
                </a:solidFill>
                <a:latin typeface="HGP明朝B" panose="02020800000000000000" pitchFamily="18" charset="-128"/>
                <a:ea typeface="HGP明朝B" panose="02020800000000000000" pitchFamily="18" charset="-128"/>
              </a:rPr>
              <a:t>　　政府持株を高値で売却できれば国の福島事故対策費用の回収にも寄与</a:t>
            </a:r>
            <a:endParaRPr lang="en-US" altLang="ja-JP" b="1" dirty="0">
              <a:solidFill>
                <a:srgbClr val="9966FF"/>
              </a:solidFill>
              <a:latin typeface="HGP明朝B" panose="02020800000000000000" pitchFamily="18" charset="-128"/>
              <a:ea typeface="HGP明朝B" panose="02020800000000000000" pitchFamily="18" charset="-128"/>
            </a:endParaRPr>
          </a:p>
          <a:p>
            <a:pPr marL="0" indent="0">
              <a:buNone/>
            </a:pPr>
            <a:r>
              <a:rPr lang="ja-JP" altLang="en-US" b="1" dirty="0">
                <a:solidFill>
                  <a:srgbClr val="9966FF"/>
                </a:solidFill>
                <a:latin typeface="HGP明朝B" panose="02020800000000000000" pitchFamily="18" charset="-128"/>
                <a:ea typeface="HGP明朝B" panose="02020800000000000000" pitchFamily="18" charset="-128"/>
              </a:rPr>
              <a:t>　　東電も損害賠償費用、除染対策、廃炉対策費をねん出できる</a:t>
            </a:r>
            <a:endParaRPr lang="en-US" altLang="ja-JP" b="1" dirty="0">
              <a:solidFill>
                <a:srgbClr val="9966FF"/>
              </a:solidFill>
              <a:latin typeface="HGP明朝B" panose="02020800000000000000" pitchFamily="18" charset="-128"/>
              <a:ea typeface="HGP明朝B" panose="02020800000000000000" pitchFamily="18" charset="-128"/>
            </a:endParaRPr>
          </a:p>
          <a:p>
            <a:pPr marL="0" indent="0">
              <a:buNone/>
            </a:pPr>
            <a:r>
              <a:rPr lang="ja-JP" altLang="en-US" b="1" dirty="0">
                <a:solidFill>
                  <a:srgbClr val="9966FF"/>
                </a:solidFill>
                <a:latin typeface="HGP明朝B" panose="02020800000000000000" pitchFamily="18" charset="-128"/>
                <a:ea typeface="HGP明朝B" panose="02020800000000000000" pitchFamily="18" charset="-128"/>
              </a:rPr>
              <a:t>　　企業と幹部の事故責任を負わなくても、東電を再生できる筋道</a:t>
            </a:r>
            <a:endParaRPr lang="en-US" altLang="ja-JP" b="1" dirty="0">
              <a:solidFill>
                <a:srgbClr val="9966FF"/>
              </a:solidFill>
              <a:latin typeface="HGP明朝B" panose="02020800000000000000" pitchFamily="18" charset="-128"/>
              <a:ea typeface="HGP明朝B" panose="02020800000000000000" pitchFamily="18" charset="-128"/>
            </a:endParaRPr>
          </a:p>
          <a:p>
            <a:pPr marL="0" indent="0">
              <a:buNone/>
            </a:pPr>
            <a:r>
              <a:rPr lang="en-US" altLang="ja-JP" b="1" dirty="0">
                <a:solidFill>
                  <a:srgbClr val="009999"/>
                </a:solidFill>
                <a:latin typeface="HGP明朝B" panose="02020800000000000000" pitchFamily="18" charset="-128"/>
                <a:ea typeface="HGP明朝B" panose="02020800000000000000" pitchFamily="18" charset="-128"/>
              </a:rPr>
              <a:t>【VI】</a:t>
            </a:r>
            <a:r>
              <a:rPr lang="ja-JP" altLang="en-US" b="1" dirty="0">
                <a:solidFill>
                  <a:srgbClr val="009999"/>
                </a:solidFill>
                <a:latin typeface="HGP明朝B" panose="02020800000000000000" pitchFamily="18" charset="-128"/>
                <a:ea typeface="HGP明朝B" panose="02020800000000000000" pitchFamily="18" charset="-128"/>
              </a:rPr>
              <a:t>国策輸出の原発維持政策（政府は</a:t>
            </a:r>
            <a:r>
              <a:rPr lang="ja-JP" altLang="en-US" b="1" dirty="0">
                <a:solidFill>
                  <a:srgbClr val="CC00CC"/>
                </a:solidFill>
                <a:latin typeface="HGP明朝B" panose="02020800000000000000" pitchFamily="18" charset="-128"/>
                <a:ea typeface="HGP明朝B" panose="02020800000000000000" pitchFamily="18" charset="-128"/>
              </a:rPr>
              <a:t>日立の対英原発輸出</a:t>
            </a:r>
            <a:r>
              <a:rPr lang="ja-JP" altLang="en-US" b="1" dirty="0">
                <a:solidFill>
                  <a:srgbClr val="009999"/>
                </a:solidFill>
                <a:latin typeface="HGP明朝B" panose="02020800000000000000" pitchFamily="18" charset="-128"/>
                <a:ea typeface="HGP明朝B" panose="02020800000000000000" pitchFamily="18" charset="-128"/>
              </a:rPr>
              <a:t>を全面支援）</a:t>
            </a:r>
            <a:endParaRPr lang="en-US" altLang="ja-JP" b="1" dirty="0">
              <a:solidFill>
                <a:srgbClr val="009999"/>
              </a:solidFill>
              <a:latin typeface="HGP明朝B" panose="02020800000000000000" pitchFamily="18" charset="-128"/>
              <a:ea typeface="HGP明朝B" panose="02020800000000000000" pitchFamily="18" charset="-128"/>
            </a:endParaRPr>
          </a:p>
          <a:p>
            <a:pPr marL="0" indent="0">
              <a:buNone/>
            </a:pPr>
            <a:r>
              <a:rPr lang="ja-JP" altLang="en-US" b="1" dirty="0">
                <a:solidFill>
                  <a:srgbClr val="009999"/>
                </a:solidFill>
              </a:rPr>
              <a:t>①東芝・日立・三菱重工の原発メーカー救済＝原発堅持は国策</a:t>
            </a:r>
            <a:endParaRPr lang="en-US" altLang="ja-JP" b="1" dirty="0">
              <a:solidFill>
                <a:srgbClr val="009999"/>
              </a:solidFill>
            </a:endParaRPr>
          </a:p>
          <a:p>
            <a:pPr marL="0" indent="0">
              <a:buNone/>
            </a:pPr>
            <a:r>
              <a:rPr kumimoji="1" lang="ja-JP" altLang="en-US" b="1" dirty="0">
                <a:solidFill>
                  <a:srgbClr val="009999"/>
                </a:solidFill>
              </a:rPr>
              <a:t>②国内の再稼働・更新投資・新設投資の制約を見込み、海外市場を開拓しなければ、原発三社を維持できず、新説・廃炉要員を維持できない。③原発が高い技術水準で継続できないと核武装にも制約が生ずる</a:t>
            </a:r>
          </a:p>
        </p:txBody>
      </p:sp>
    </p:spTree>
    <p:extLst>
      <p:ext uri="{BB962C8B-B14F-4D97-AF65-F5344CB8AC3E}">
        <p14:creationId xmlns:p14="http://schemas.microsoft.com/office/powerpoint/2010/main" val="37000178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43840" y="19812"/>
            <a:ext cx="10515600" cy="545119"/>
          </a:xfrm>
        </p:spPr>
        <p:txBody>
          <a:bodyPr>
            <a:normAutofit/>
          </a:bodyPr>
          <a:lstStyle/>
          <a:p>
            <a:r>
              <a:rPr lang="en-US" altLang="ja-JP" sz="3200" dirty="0">
                <a:solidFill>
                  <a:srgbClr val="009999"/>
                </a:solidFill>
                <a:latin typeface="HGP明朝B" panose="02020800000000000000" pitchFamily="18" charset="-128"/>
                <a:ea typeface="HGP明朝B" panose="02020800000000000000" pitchFamily="18" charset="-128"/>
              </a:rPr>
              <a:t>【VII】 </a:t>
            </a:r>
            <a:r>
              <a:rPr lang="ja-JP" altLang="en-US" sz="3200" dirty="0">
                <a:solidFill>
                  <a:srgbClr val="009999"/>
                </a:solidFill>
                <a:latin typeface="HGP明朝B" panose="02020800000000000000" pitchFamily="18" charset="-128"/>
                <a:ea typeface="HGP明朝B" panose="02020800000000000000" pitchFamily="18" charset="-128"/>
              </a:rPr>
              <a:t>東芝と仏アレヴァの経営危機</a:t>
            </a:r>
            <a:endParaRPr kumimoji="1" lang="ja-JP" altLang="en-US" sz="3100" dirty="0">
              <a:latin typeface="HGP明朝E" panose="02020900000000000000" pitchFamily="18" charset="-128"/>
              <a:ea typeface="HGP明朝E" panose="02020900000000000000" pitchFamily="18" charset="-128"/>
            </a:endParaRPr>
          </a:p>
        </p:txBody>
      </p:sp>
      <p:sp>
        <p:nvSpPr>
          <p:cNvPr id="3" name="コンテンツ プレースホルダー 2"/>
          <p:cNvSpPr>
            <a:spLocks noGrp="1"/>
          </p:cNvSpPr>
          <p:nvPr>
            <p:ph idx="1"/>
          </p:nvPr>
        </p:nvSpPr>
        <p:spPr>
          <a:xfrm>
            <a:off x="243840" y="564931"/>
            <a:ext cx="11809614" cy="3706523"/>
          </a:xfrm>
        </p:spPr>
        <p:txBody>
          <a:bodyPr>
            <a:normAutofit/>
          </a:bodyPr>
          <a:lstStyle/>
          <a:p>
            <a:pPr marL="0" indent="0">
              <a:buNone/>
            </a:pPr>
            <a:r>
              <a:rPr kumimoji="1" lang="ja-JP" altLang="en-US" sz="2400" b="1" dirty="0">
                <a:solidFill>
                  <a:srgbClr val="FF0000"/>
                </a:solidFill>
              </a:rPr>
              <a:t>①東芝問題の沿革</a:t>
            </a:r>
            <a:r>
              <a:rPr kumimoji="1" lang="ja-JP" altLang="en-US" sz="2000" dirty="0"/>
              <a:t>：</a:t>
            </a:r>
            <a:r>
              <a:rPr kumimoji="1" lang="en-US" altLang="ja-JP" sz="2000" b="1" dirty="0">
                <a:solidFill>
                  <a:srgbClr val="0070C0"/>
                </a:solidFill>
              </a:rPr>
              <a:t>Thomas</a:t>
            </a:r>
            <a:r>
              <a:rPr kumimoji="1" lang="ja-JP" altLang="en-US" sz="2000" b="1" dirty="0">
                <a:solidFill>
                  <a:srgbClr val="0070C0"/>
                </a:solidFill>
              </a:rPr>
              <a:t> </a:t>
            </a:r>
            <a:r>
              <a:rPr kumimoji="1" lang="en-US" altLang="ja-JP" sz="2000" b="1" dirty="0">
                <a:solidFill>
                  <a:srgbClr val="0070C0"/>
                </a:solidFill>
              </a:rPr>
              <a:t>Edison</a:t>
            </a:r>
            <a:r>
              <a:rPr kumimoji="1" lang="ja-JP" altLang="en-US" sz="2000" dirty="0">
                <a:solidFill>
                  <a:srgbClr val="0070C0"/>
                </a:solidFill>
              </a:rPr>
              <a:t>ゆかり</a:t>
            </a:r>
            <a:r>
              <a:rPr kumimoji="1" lang="ja-JP" altLang="en-US" sz="2000" dirty="0"/>
              <a:t>の</a:t>
            </a:r>
            <a:r>
              <a:rPr kumimoji="1" lang="en-US" altLang="ja-JP" sz="2000" b="1" dirty="0">
                <a:solidFill>
                  <a:srgbClr val="006666"/>
                </a:solidFill>
              </a:rPr>
              <a:t>GE</a:t>
            </a:r>
            <a:r>
              <a:rPr kumimoji="1" lang="ja-JP" altLang="en-US" sz="2000" b="1" dirty="0">
                <a:solidFill>
                  <a:srgbClr val="006666"/>
                </a:solidFill>
              </a:rPr>
              <a:t>；</a:t>
            </a:r>
            <a:r>
              <a:rPr kumimoji="1" lang="en-US" altLang="ja-JP" sz="2000" b="1" i="1" dirty="0">
                <a:solidFill>
                  <a:srgbClr val="006666"/>
                </a:solidFill>
              </a:rPr>
              <a:t>General</a:t>
            </a:r>
            <a:r>
              <a:rPr kumimoji="1" lang="ja-JP" altLang="en-US" sz="2000" b="1" i="1" dirty="0">
                <a:solidFill>
                  <a:srgbClr val="006666"/>
                </a:solidFill>
              </a:rPr>
              <a:t> </a:t>
            </a:r>
            <a:r>
              <a:rPr kumimoji="1" lang="en-US" altLang="ja-JP" sz="2000" b="1" i="1" dirty="0">
                <a:solidFill>
                  <a:srgbClr val="006666"/>
                </a:solidFill>
              </a:rPr>
              <a:t>Electric</a:t>
            </a:r>
            <a:r>
              <a:rPr kumimoji="1" lang="ja-JP" altLang="en-US" sz="2000" dirty="0"/>
              <a:t>（</a:t>
            </a:r>
            <a:r>
              <a:rPr kumimoji="1" lang="en-US" altLang="ja-JP" sz="2000" dirty="0"/>
              <a:t>1892</a:t>
            </a:r>
            <a:r>
              <a:rPr kumimoji="1" lang="ja-JP" altLang="en-US" sz="2000" dirty="0"/>
              <a:t>）</a:t>
            </a:r>
            <a:endParaRPr kumimoji="1" lang="en-US" altLang="ja-JP" sz="2000" dirty="0"/>
          </a:p>
          <a:p>
            <a:pPr marL="0" indent="0">
              <a:buNone/>
            </a:pPr>
            <a:r>
              <a:rPr lang="ja-JP" altLang="en-US" sz="2000" dirty="0"/>
              <a:t>　　</a:t>
            </a:r>
            <a:r>
              <a:rPr lang="ja-JP" altLang="ja-JP" sz="2000" b="1" dirty="0">
                <a:solidFill>
                  <a:srgbClr val="0000FF"/>
                </a:solidFill>
              </a:rPr>
              <a:t>George Westinghouse, Jr</a:t>
            </a:r>
            <a:r>
              <a:rPr lang="ja-JP" altLang="en-US" sz="2000" dirty="0">
                <a:solidFill>
                  <a:srgbClr val="0000FF"/>
                </a:solidFill>
              </a:rPr>
              <a:t>ゆかりの</a:t>
            </a:r>
            <a:r>
              <a:rPr lang="en-US" altLang="ja-JP" sz="2000" b="1" dirty="0">
                <a:solidFill>
                  <a:srgbClr val="006666"/>
                </a:solidFill>
              </a:rPr>
              <a:t>WH</a:t>
            </a:r>
            <a:r>
              <a:rPr lang="ja-JP" altLang="en-US" sz="2000" b="1" dirty="0">
                <a:solidFill>
                  <a:srgbClr val="006666"/>
                </a:solidFill>
              </a:rPr>
              <a:t>；</a:t>
            </a:r>
            <a:r>
              <a:rPr lang="ja-JP" altLang="ja-JP" sz="2000" b="1" i="1" dirty="0">
                <a:solidFill>
                  <a:srgbClr val="006666"/>
                </a:solidFill>
              </a:rPr>
              <a:t>Westinghouse Electric Co</a:t>
            </a:r>
            <a:r>
              <a:rPr lang="en-US" altLang="ja-JP" sz="2000" b="1" i="1" dirty="0" err="1">
                <a:solidFill>
                  <a:srgbClr val="006666"/>
                </a:solidFill>
              </a:rPr>
              <a:t>rporation</a:t>
            </a:r>
            <a:r>
              <a:rPr lang="ja-JP" altLang="ja-JP" sz="2000" b="1" dirty="0">
                <a:solidFill>
                  <a:srgbClr val="006666"/>
                </a:solidFill>
              </a:rPr>
              <a:t> </a:t>
            </a:r>
            <a:r>
              <a:rPr lang="ja-JP" altLang="en-US" sz="2000" dirty="0"/>
              <a:t>（</a:t>
            </a:r>
            <a:r>
              <a:rPr lang="en-US" altLang="ja-JP" sz="2000" dirty="0"/>
              <a:t>1886</a:t>
            </a:r>
            <a:r>
              <a:rPr lang="ja-JP" altLang="en-US" sz="2000" dirty="0"/>
              <a:t>）</a:t>
            </a:r>
            <a:endParaRPr lang="en-US" altLang="ja-JP" sz="2000" dirty="0"/>
          </a:p>
          <a:p>
            <a:pPr marL="0" indent="0">
              <a:buNone/>
            </a:pPr>
            <a:r>
              <a:rPr kumimoji="1" lang="ja-JP" altLang="en-US" sz="2000" dirty="0"/>
              <a:t>　　</a:t>
            </a:r>
            <a:r>
              <a:rPr kumimoji="1" lang="en-US" altLang="ja-JP" sz="2000" b="1" dirty="0">
                <a:solidFill>
                  <a:srgbClr val="0070C0"/>
                </a:solidFill>
              </a:rPr>
              <a:t>1880s</a:t>
            </a:r>
            <a:r>
              <a:rPr kumimoji="1" lang="ja-JP" altLang="en-US" sz="2000" b="1" dirty="0">
                <a:solidFill>
                  <a:srgbClr val="FF6600"/>
                </a:solidFill>
              </a:rPr>
              <a:t>電流戦争</a:t>
            </a:r>
            <a:r>
              <a:rPr kumimoji="1" lang="en-US" altLang="ja-JP" sz="2000" b="1" dirty="0">
                <a:solidFill>
                  <a:srgbClr val="FF6600"/>
                </a:solidFill>
              </a:rPr>
              <a:t>War</a:t>
            </a:r>
            <a:r>
              <a:rPr kumimoji="1" lang="ja-JP" altLang="en-US" sz="2000" b="1" dirty="0">
                <a:solidFill>
                  <a:srgbClr val="FF6600"/>
                </a:solidFill>
              </a:rPr>
              <a:t> </a:t>
            </a:r>
            <a:r>
              <a:rPr kumimoji="1" lang="en-US" altLang="ja-JP" sz="2000" b="1" dirty="0">
                <a:solidFill>
                  <a:srgbClr val="FF6600"/>
                </a:solidFill>
              </a:rPr>
              <a:t>od</a:t>
            </a:r>
            <a:r>
              <a:rPr kumimoji="1" lang="ja-JP" altLang="en-US" sz="2000" b="1" dirty="0">
                <a:solidFill>
                  <a:srgbClr val="FF6600"/>
                </a:solidFill>
              </a:rPr>
              <a:t> </a:t>
            </a:r>
            <a:r>
              <a:rPr kumimoji="1" lang="en-US" altLang="ja-JP" sz="2000" b="1" dirty="0">
                <a:solidFill>
                  <a:srgbClr val="FF6600"/>
                </a:solidFill>
              </a:rPr>
              <a:t>Currents</a:t>
            </a:r>
            <a:r>
              <a:rPr kumimoji="1" lang="ja-JP" altLang="en-US" sz="2000" dirty="0"/>
              <a:t>：</a:t>
            </a:r>
            <a:r>
              <a:rPr kumimoji="1" lang="en-US" altLang="ja-JP" sz="2000" dirty="0"/>
              <a:t>Edison</a:t>
            </a:r>
            <a:r>
              <a:rPr kumimoji="1" lang="ja-JP" altLang="en-US" sz="2000" dirty="0"/>
              <a:t>直流送電／</a:t>
            </a:r>
            <a:r>
              <a:rPr kumimoji="1" lang="en-US" altLang="ja-JP" sz="2000" dirty="0"/>
              <a:t>Westinghouse</a:t>
            </a:r>
            <a:r>
              <a:rPr kumimoji="1" lang="ja-JP" altLang="en-US" sz="2000" dirty="0"/>
              <a:t>交流送電　後者が勝つ</a:t>
            </a:r>
            <a:endParaRPr kumimoji="1" lang="en-US" altLang="ja-JP" sz="2000" dirty="0"/>
          </a:p>
          <a:p>
            <a:pPr marL="0" indent="0">
              <a:buNone/>
            </a:pPr>
            <a:r>
              <a:rPr lang="ja-JP" altLang="en-US" sz="2000" dirty="0"/>
              <a:t>　</a:t>
            </a:r>
            <a:r>
              <a:rPr lang="en-US" altLang="ja-JP" sz="2000" b="1" dirty="0">
                <a:solidFill>
                  <a:srgbClr val="0000FF"/>
                </a:solidFill>
              </a:rPr>
              <a:t>GE</a:t>
            </a:r>
            <a:r>
              <a:rPr lang="en-US" altLang="ja-JP" sz="2000" dirty="0"/>
              <a:t>1905</a:t>
            </a:r>
            <a:r>
              <a:rPr lang="ja-JP" altLang="en-US" sz="2000" b="1" dirty="0">
                <a:solidFill>
                  <a:srgbClr val="0000FF"/>
                </a:solidFill>
              </a:rPr>
              <a:t>東京電気</a:t>
            </a:r>
            <a:r>
              <a:rPr lang="en-US" altLang="ja-JP" sz="2000" dirty="0"/>
              <a:t>(</a:t>
            </a:r>
            <a:r>
              <a:rPr lang="ja-JP" altLang="en-US" sz="2000" dirty="0"/>
              <a:t>現東芝</a:t>
            </a:r>
            <a:r>
              <a:rPr lang="en-US" altLang="ja-JP" sz="2000" dirty="0"/>
              <a:t>)</a:t>
            </a:r>
            <a:r>
              <a:rPr lang="ja-JP" altLang="en-US" sz="2000" dirty="0"/>
              <a:t>株</a:t>
            </a:r>
            <a:r>
              <a:rPr lang="en-US" altLang="ja-JP" sz="2000" dirty="0"/>
              <a:t>51</a:t>
            </a:r>
            <a:r>
              <a:rPr lang="ja-JP" altLang="en-US" sz="2000" dirty="0"/>
              <a:t>％保有：</a:t>
            </a:r>
            <a:r>
              <a:rPr lang="ja-JP" altLang="en-US" sz="2000" dirty="0">
                <a:solidFill>
                  <a:srgbClr val="0000FF"/>
                </a:solidFill>
              </a:rPr>
              <a:t>弱電メーカー</a:t>
            </a:r>
            <a:r>
              <a:rPr lang="ja-JP" altLang="en-US" sz="2000" dirty="0"/>
              <a:t>（合資会社「白熱舎」ルーツ）･･･</a:t>
            </a:r>
            <a:r>
              <a:rPr lang="ja-JP" altLang="en-US" sz="2000" dirty="0">
                <a:solidFill>
                  <a:srgbClr val="0000FF"/>
                </a:solidFill>
              </a:rPr>
              <a:t>マツダ電球</a:t>
            </a:r>
            <a:endParaRPr lang="en-US" altLang="ja-JP" sz="2000" dirty="0">
              <a:solidFill>
                <a:srgbClr val="0000FF"/>
              </a:solidFill>
            </a:endParaRPr>
          </a:p>
          <a:p>
            <a:pPr marL="0" indent="0">
              <a:buNone/>
            </a:pPr>
            <a:r>
              <a:rPr kumimoji="1" lang="ja-JP" altLang="en-US" sz="2000" dirty="0"/>
              <a:t>　　</a:t>
            </a:r>
            <a:r>
              <a:rPr kumimoji="1" lang="en-US" altLang="ja-JP" sz="2000" dirty="0"/>
              <a:t>1907</a:t>
            </a:r>
            <a:r>
              <a:rPr kumimoji="1" lang="ja-JP" altLang="en-US" sz="2000" b="1" dirty="0">
                <a:solidFill>
                  <a:srgbClr val="0000FF"/>
                </a:solidFill>
              </a:rPr>
              <a:t>芝浦電気</a:t>
            </a:r>
            <a:r>
              <a:rPr kumimoji="1" lang="en-US" altLang="ja-JP" sz="2000" dirty="0"/>
              <a:t>(</a:t>
            </a:r>
            <a:r>
              <a:rPr lang="ja-JP" altLang="en-US" sz="2000" dirty="0"/>
              <a:t>現東芝</a:t>
            </a:r>
            <a:r>
              <a:rPr kumimoji="1" lang="en-US" altLang="ja-JP" sz="2000" dirty="0"/>
              <a:t>)</a:t>
            </a:r>
            <a:r>
              <a:rPr kumimoji="1" lang="ja-JP" altLang="en-US" sz="2000" dirty="0"/>
              <a:t>株</a:t>
            </a:r>
            <a:r>
              <a:rPr kumimoji="1" lang="en-US" altLang="ja-JP" sz="2000" dirty="0"/>
              <a:t>25</a:t>
            </a:r>
            <a:r>
              <a:rPr kumimoji="1" lang="ja-JP" altLang="en-US" sz="2000" dirty="0"/>
              <a:t>％保有；</a:t>
            </a:r>
            <a:r>
              <a:rPr kumimoji="1" lang="ja-JP" altLang="en-US" sz="2000" dirty="0">
                <a:solidFill>
                  <a:srgbClr val="0000FF"/>
                </a:solidFill>
              </a:rPr>
              <a:t>重電メーカー</a:t>
            </a:r>
            <a:r>
              <a:rPr kumimoji="1" lang="ja-JP" altLang="en-US" sz="2000" dirty="0"/>
              <a:t>（</a:t>
            </a:r>
            <a:r>
              <a:rPr kumimoji="1" lang="ja-JP" altLang="en-US" sz="2000" b="1" dirty="0">
                <a:solidFill>
                  <a:srgbClr val="FF9933"/>
                </a:solidFill>
              </a:rPr>
              <a:t>からくり儀右衛門</a:t>
            </a:r>
            <a:r>
              <a:rPr kumimoji="1" lang="ja-JP" altLang="en-US" sz="2000" dirty="0"/>
              <a:t>の田中久重がルーツ）</a:t>
            </a:r>
            <a:endParaRPr kumimoji="1" lang="en-US" altLang="ja-JP" sz="2000" dirty="0"/>
          </a:p>
          <a:p>
            <a:pPr marL="0" indent="0">
              <a:buNone/>
            </a:pPr>
            <a:r>
              <a:rPr lang="ja-JP" altLang="en-US" sz="2000" dirty="0"/>
              <a:t>　　</a:t>
            </a:r>
            <a:r>
              <a:rPr lang="en-US" altLang="ja-JP" sz="2000" dirty="0"/>
              <a:t>1939</a:t>
            </a:r>
            <a:r>
              <a:rPr lang="ja-JP" altLang="en-US" sz="2000" b="1" dirty="0">
                <a:solidFill>
                  <a:srgbClr val="0000FF"/>
                </a:solidFill>
              </a:rPr>
              <a:t>東京電気と芝浦電気が合併；</a:t>
            </a:r>
            <a:r>
              <a:rPr lang="ja-JP" altLang="en-US" sz="2000" b="1" dirty="0">
                <a:solidFill>
                  <a:srgbClr val="00B050"/>
                </a:solidFill>
              </a:rPr>
              <a:t>東京芝浦電気</a:t>
            </a:r>
            <a:r>
              <a:rPr lang="ja-JP" altLang="en-US" sz="2000" b="1" dirty="0">
                <a:solidFill>
                  <a:srgbClr val="0000FF"/>
                </a:solidFill>
              </a:rPr>
              <a:t>に　日本の</a:t>
            </a:r>
            <a:r>
              <a:rPr lang="en-US" altLang="ja-JP" sz="2000" b="1" dirty="0">
                <a:solidFill>
                  <a:srgbClr val="00B050"/>
                </a:solidFill>
              </a:rPr>
              <a:t>GE</a:t>
            </a:r>
            <a:r>
              <a:rPr lang="ja-JP" altLang="en-US" sz="2000" b="1" dirty="0">
                <a:solidFill>
                  <a:srgbClr val="00B050"/>
                </a:solidFill>
              </a:rPr>
              <a:t>製</a:t>
            </a:r>
            <a:r>
              <a:rPr lang="ja-JP" altLang="en-US" sz="2000" b="1" dirty="0">
                <a:solidFill>
                  <a:srgbClr val="0000FF"/>
                </a:solidFill>
              </a:rPr>
              <a:t>タービン／真空管等</a:t>
            </a:r>
            <a:r>
              <a:rPr lang="ja-JP" altLang="en-US" sz="2000" b="1" dirty="0">
                <a:solidFill>
                  <a:srgbClr val="00B050"/>
                </a:solidFill>
              </a:rPr>
              <a:t>の市場拡大</a:t>
            </a:r>
            <a:endParaRPr lang="en-US" altLang="ja-JP" sz="2000" b="1" dirty="0">
              <a:solidFill>
                <a:srgbClr val="00B050"/>
              </a:solidFill>
            </a:endParaRPr>
          </a:p>
          <a:p>
            <a:pPr marL="0" indent="0">
              <a:buNone/>
            </a:pPr>
            <a:r>
              <a:rPr kumimoji="1" lang="ja-JP" altLang="en-US" sz="2000" dirty="0"/>
              <a:t>　</a:t>
            </a:r>
            <a:r>
              <a:rPr kumimoji="1" lang="en-US" altLang="ja-JP" sz="2000" b="1" dirty="0">
                <a:solidFill>
                  <a:srgbClr val="C00000"/>
                </a:solidFill>
              </a:rPr>
              <a:t>WH1923</a:t>
            </a:r>
            <a:r>
              <a:rPr kumimoji="1" lang="ja-JP" altLang="en-US" sz="2000" b="1" dirty="0">
                <a:solidFill>
                  <a:srgbClr val="FF6600"/>
                </a:solidFill>
              </a:rPr>
              <a:t>三菱電機と提携</a:t>
            </a:r>
            <a:r>
              <a:rPr kumimoji="1" lang="ja-JP" altLang="en-US" sz="2000" dirty="0"/>
              <a:t>（日米開戦で解消）　　  </a:t>
            </a:r>
            <a:r>
              <a:rPr kumimoji="1" lang="en-US" altLang="ja-JP" sz="2000" dirty="0"/>
              <a:t>:</a:t>
            </a:r>
            <a:r>
              <a:rPr kumimoji="1" lang="ja-JP" altLang="en-US" sz="2000" dirty="0">
                <a:solidFill>
                  <a:srgbClr val="FF6600"/>
                </a:solidFill>
              </a:rPr>
              <a:t>燃やしたウランから原爆用プルトニウムを生成</a:t>
            </a:r>
            <a:endParaRPr kumimoji="1" lang="en-US" altLang="ja-JP" sz="2000" dirty="0">
              <a:solidFill>
                <a:srgbClr val="FF6600"/>
              </a:solidFill>
            </a:endParaRPr>
          </a:p>
          <a:p>
            <a:pPr marL="0" indent="0">
              <a:buNone/>
            </a:pPr>
            <a:r>
              <a:rPr lang="ja-JP" altLang="en-US" sz="2400" b="1" dirty="0">
                <a:solidFill>
                  <a:srgbClr val="FF0000"/>
                </a:solidFill>
              </a:rPr>
              <a:t>②陸に上がった空母と原潜の動力炉</a:t>
            </a:r>
            <a:r>
              <a:rPr lang="ja-JP" altLang="en-US" sz="2000" dirty="0"/>
              <a:t>　</a:t>
            </a:r>
            <a:r>
              <a:rPr lang="ja-JP" altLang="en-US" sz="2000" b="1" dirty="0">
                <a:solidFill>
                  <a:srgbClr val="FF5050"/>
                </a:solidFill>
              </a:rPr>
              <a:t>  原子炉</a:t>
            </a:r>
            <a:r>
              <a:rPr lang="en-US" altLang="ja-JP" sz="2000" dirty="0"/>
              <a:t>:</a:t>
            </a:r>
            <a:r>
              <a:rPr lang="ja-JP" altLang="en-US" sz="2000" dirty="0">
                <a:solidFill>
                  <a:srgbClr val="FF6600"/>
                </a:solidFill>
              </a:rPr>
              <a:t>高熱を蒸気力に転換＝原潜・空母等の動力に</a:t>
            </a:r>
            <a:endParaRPr kumimoji="1" lang="en-US" altLang="ja-JP" sz="2000" dirty="0">
              <a:solidFill>
                <a:srgbClr val="FF6600"/>
              </a:solidFill>
            </a:endParaRPr>
          </a:p>
          <a:p>
            <a:pPr marL="0" indent="0">
              <a:buNone/>
            </a:pPr>
            <a:r>
              <a:rPr kumimoji="1" lang="ja-JP" altLang="en-US" sz="2000" dirty="0"/>
              <a:t>　　ＧＥの液体金属冷却炉／ＷＨの軽水炉　　   　　</a:t>
            </a:r>
            <a:r>
              <a:rPr kumimoji="1" lang="en-US" altLang="ja-JP" sz="2000" dirty="0"/>
              <a:t>:</a:t>
            </a:r>
            <a:r>
              <a:rPr kumimoji="1" lang="ja-JP" altLang="en-US" sz="2000" dirty="0">
                <a:solidFill>
                  <a:srgbClr val="FF6600"/>
                </a:solidFill>
              </a:rPr>
              <a:t>高熱を蒸気力に転換＝発電タービンをまわす</a:t>
            </a:r>
          </a:p>
        </p:txBody>
      </p:sp>
      <p:sp>
        <p:nvSpPr>
          <p:cNvPr id="4" name="日付プレースホルダー 3"/>
          <p:cNvSpPr>
            <a:spLocks noGrp="1"/>
          </p:cNvSpPr>
          <p:nvPr>
            <p:ph type="dt" sz="half" idx="10"/>
          </p:nvPr>
        </p:nvSpPr>
        <p:spPr/>
        <p:txBody>
          <a:bodyPr/>
          <a:lstStyle/>
          <a:p>
            <a:fld id="{59A1D83F-0B26-49C3-A088-7004CBCC4577}" type="datetime1">
              <a:rPr kumimoji="1" lang="ja-JP" altLang="en-US" smtClean="0"/>
              <a:t>2017/11/12</a:t>
            </a:fld>
            <a:endParaRPr kumimoji="1" lang="ja-JP" altLang="en-US"/>
          </a:p>
        </p:txBody>
      </p:sp>
      <p:sp>
        <p:nvSpPr>
          <p:cNvPr id="5" name="スライド番号プレースホルダー 4"/>
          <p:cNvSpPr>
            <a:spLocks noGrp="1"/>
          </p:cNvSpPr>
          <p:nvPr>
            <p:ph type="sldNum" sz="quarter" idx="12"/>
          </p:nvPr>
        </p:nvSpPr>
        <p:spPr/>
        <p:txBody>
          <a:bodyPr/>
          <a:lstStyle/>
          <a:p>
            <a:fld id="{25AFD6BE-BA28-4DCD-B14A-D96DBF020153}" type="slidenum">
              <a:rPr kumimoji="1" lang="ja-JP" altLang="en-US" smtClean="0"/>
              <a:t>16</a:t>
            </a:fld>
            <a:endParaRPr kumimoji="1" lang="ja-JP" altLang="en-US"/>
          </a:p>
        </p:txBody>
      </p:sp>
      <p:pic>
        <p:nvPicPr>
          <p:cNvPr id="11" name="図 10"/>
          <p:cNvPicPr>
            <a:picLocks noChangeAspect="1"/>
          </p:cNvPicPr>
          <p:nvPr/>
        </p:nvPicPr>
        <p:blipFill>
          <a:blip r:embed="rId2"/>
          <a:stretch>
            <a:fillRect/>
          </a:stretch>
        </p:blipFill>
        <p:spPr>
          <a:xfrm>
            <a:off x="1199111" y="4294624"/>
            <a:ext cx="5448300" cy="2406815"/>
          </a:xfrm>
          <a:prstGeom prst="rect">
            <a:avLst/>
          </a:prstGeom>
        </p:spPr>
      </p:pic>
      <p:pic>
        <p:nvPicPr>
          <p:cNvPr id="13" name="図 12"/>
          <p:cNvPicPr>
            <a:picLocks noChangeAspect="1"/>
          </p:cNvPicPr>
          <p:nvPr/>
        </p:nvPicPr>
        <p:blipFill>
          <a:blip r:embed="rId3"/>
          <a:stretch>
            <a:fillRect/>
          </a:stretch>
        </p:blipFill>
        <p:spPr>
          <a:xfrm>
            <a:off x="6647411" y="5031307"/>
            <a:ext cx="5210175" cy="466725"/>
          </a:xfrm>
          <a:prstGeom prst="rect">
            <a:avLst/>
          </a:prstGeom>
        </p:spPr>
      </p:pic>
    </p:spTree>
    <p:extLst>
      <p:ext uri="{BB962C8B-B14F-4D97-AF65-F5344CB8AC3E}">
        <p14:creationId xmlns:p14="http://schemas.microsoft.com/office/powerpoint/2010/main" val="24063186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a:xfrm>
            <a:off x="838200" y="5558590"/>
            <a:ext cx="3108158" cy="1162886"/>
          </a:xfrm>
        </p:spPr>
        <p:txBody>
          <a:bodyPr/>
          <a:lstStyle/>
          <a:p>
            <a:fld id="{1660B98B-8C9A-4276-B614-86A0CED9DBF2}" type="datetime1">
              <a:rPr kumimoji="1" lang="ja-JP" altLang="en-US" smtClean="0"/>
              <a:t>2017/11/12</a:t>
            </a:fld>
            <a:endParaRPr kumimoji="1" lang="ja-JP" altLang="en-US" dirty="0"/>
          </a:p>
        </p:txBody>
      </p:sp>
      <p:sp>
        <p:nvSpPr>
          <p:cNvPr id="5" name="スライド番号プレースホルダー 4"/>
          <p:cNvSpPr>
            <a:spLocks noGrp="1"/>
          </p:cNvSpPr>
          <p:nvPr>
            <p:ph type="sldNum" sz="quarter" idx="12"/>
          </p:nvPr>
        </p:nvSpPr>
        <p:spPr/>
        <p:txBody>
          <a:bodyPr/>
          <a:lstStyle/>
          <a:p>
            <a:fld id="{25AFD6BE-BA28-4DCD-B14A-D96DBF020153}" type="slidenum">
              <a:rPr kumimoji="1" lang="ja-JP" altLang="en-US" smtClean="0"/>
              <a:t>17</a:t>
            </a:fld>
            <a:endParaRPr kumimoji="1" lang="ja-JP" altLang="en-US"/>
          </a:p>
        </p:txBody>
      </p:sp>
      <p:pic>
        <p:nvPicPr>
          <p:cNvPr id="6" name="図 5"/>
          <p:cNvPicPr/>
          <p:nvPr/>
        </p:nvPicPr>
        <p:blipFill>
          <a:blip r:embed="rId2"/>
          <a:stretch>
            <a:fillRect/>
          </a:stretch>
        </p:blipFill>
        <p:spPr>
          <a:xfrm>
            <a:off x="192505" y="865521"/>
            <a:ext cx="5572626" cy="4283995"/>
          </a:xfrm>
          <a:prstGeom prst="rect">
            <a:avLst/>
          </a:prstGeom>
        </p:spPr>
      </p:pic>
      <p:sp>
        <p:nvSpPr>
          <p:cNvPr id="7" name="テキスト ボックス 6"/>
          <p:cNvSpPr txBox="1"/>
          <p:nvPr/>
        </p:nvSpPr>
        <p:spPr>
          <a:xfrm>
            <a:off x="838200" y="5235425"/>
            <a:ext cx="4631575" cy="646331"/>
          </a:xfrm>
          <a:prstGeom prst="rect">
            <a:avLst/>
          </a:prstGeom>
          <a:noFill/>
        </p:spPr>
        <p:txBody>
          <a:bodyPr wrap="square" rtlCol="0">
            <a:spAutoFit/>
          </a:bodyPr>
          <a:lstStyle/>
          <a:p>
            <a:r>
              <a:rPr kumimoji="1" lang="ja-JP" altLang="en-US" b="1" dirty="0">
                <a:solidFill>
                  <a:srgbClr val="0000FF"/>
                </a:solidFill>
              </a:rPr>
              <a:t>出典</a:t>
            </a:r>
            <a:r>
              <a:rPr kumimoji="1" lang="en-US" altLang="ja-JP" b="1" dirty="0">
                <a:solidFill>
                  <a:srgbClr val="0000FF"/>
                </a:solidFill>
              </a:rPr>
              <a:t>『</a:t>
            </a:r>
            <a:r>
              <a:rPr kumimoji="1" lang="ja-JP" altLang="en-US" b="1" dirty="0">
                <a:solidFill>
                  <a:srgbClr val="0000FF"/>
                </a:solidFill>
              </a:rPr>
              <a:t>週刊ダイヤモンド</a:t>
            </a:r>
            <a:r>
              <a:rPr kumimoji="1" lang="en-US" altLang="ja-JP" b="1" dirty="0">
                <a:solidFill>
                  <a:srgbClr val="0000FF"/>
                </a:solidFill>
              </a:rPr>
              <a:t>』2009.08.10</a:t>
            </a:r>
          </a:p>
          <a:p>
            <a:r>
              <a:rPr kumimoji="1" lang="ja-JP" altLang="en-US" dirty="0"/>
              <a:t>　　</a:t>
            </a:r>
          </a:p>
        </p:txBody>
      </p:sp>
      <p:sp>
        <p:nvSpPr>
          <p:cNvPr id="8" name="テキスト ボックス 7"/>
          <p:cNvSpPr txBox="1"/>
          <p:nvPr/>
        </p:nvSpPr>
        <p:spPr>
          <a:xfrm>
            <a:off x="5918661" y="532015"/>
            <a:ext cx="6051665" cy="5816977"/>
          </a:xfrm>
          <a:prstGeom prst="rect">
            <a:avLst/>
          </a:prstGeom>
          <a:noFill/>
        </p:spPr>
        <p:txBody>
          <a:bodyPr wrap="square" rtlCol="0">
            <a:spAutoFit/>
          </a:bodyPr>
          <a:lstStyle/>
          <a:p>
            <a:r>
              <a:rPr kumimoji="1" lang="ja-JP" altLang="en-US" sz="2400" b="1" dirty="0">
                <a:solidFill>
                  <a:srgbClr val="FF9900"/>
                </a:solidFill>
              </a:rPr>
              <a:t>③原発ルネッサンス：簡略年表参照</a:t>
            </a:r>
            <a:endParaRPr kumimoji="1" lang="en-US" altLang="ja-JP" sz="2400" b="1" dirty="0">
              <a:solidFill>
                <a:srgbClr val="FF9900"/>
              </a:solidFill>
            </a:endParaRPr>
          </a:p>
          <a:p>
            <a:r>
              <a:rPr lang="ja-JP" altLang="en-US" dirty="0"/>
              <a:t>　　（</a:t>
            </a:r>
            <a:r>
              <a:rPr lang="en-US" altLang="ja-JP" dirty="0"/>
              <a:t>1979TMI</a:t>
            </a:r>
            <a:r>
              <a:rPr lang="ja-JP" altLang="en-US" dirty="0"/>
              <a:t>事故後</a:t>
            </a:r>
            <a:r>
              <a:rPr lang="en-US" altLang="ja-JP" dirty="0"/>
              <a:t>30</a:t>
            </a:r>
            <a:r>
              <a:rPr lang="ja-JP" altLang="en-US" dirty="0"/>
              <a:t>年米国は新規原発建設ゼロ）</a:t>
            </a:r>
            <a:endParaRPr lang="en-US" altLang="ja-JP" dirty="0"/>
          </a:p>
          <a:p>
            <a:r>
              <a:rPr lang="ja-JP" altLang="en-US" dirty="0"/>
              <a:t>　地球温暖化防止喧伝</a:t>
            </a:r>
            <a:r>
              <a:rPr lang="en-US" altLang="ja-JP" dirty="0"/>
              <a:t>(1997</a:t>
            </a:r>
            <a:r>
              <a:rPr lang="ja-JP" altLang="en-US" dirty="0"/>
              <a:t>京都議定書</a:t>
            </a:r>
            <a:r>
              <a:rPr lang="en-US" altLang="ja-JP" dirty="0"/>
              <a:t>)</a:t>
            </a:r>
            <a:r>
              <a:rPr lang="ja-JP" altLang="en-US" dirty="0"/>
              <a:t>／排出権取引</a:t>
            </a:r>
            <a:endParaRPr kumimoji="1" lang="en-US" altLang="ja-JP" dirty="0"/>
          </a:p>
          <a:p>
            <a:r>
              <a:rPr lang="ja-JP" altLang="en-US" dirty="0"/>
              <a:t>　　「不都合な真実」</a:t>
            </a:r>
            <a:r>
              <a:rPr lang="en-US" altLang="ja-JP" dirty="0"/>
              <a:t>2007</a:t>
            </a:r>
            <a:r>
              <a:rPr lang="ja-JP" altLang="en-US" dirty="0"/>
              <a:t>アカデミー賞</a:t>
            </a:r>
            <a:endParaRPr lang="en-US" altLang="ja-JP" dirty="0"/>
          </a:p>
          <a:p>
            <a:r>
              <a:rPr lang="ja-JP" altLang="en-US" dirty="0"/>
              <a:t>　　</a:t>
            </a:r>
            <a:r>
              <a:rPr lang="en-US" altLang="ja-JP" dirty="0"/>
              <a:t>2000</a:t>
            </a:r>
            <a:r>
              <a:rPr lang="ja-JP" altLang="en-US" dirty="0"/>
              <a:t>米エネ省「原発が</a:t>
            </a:r>
            <a:r>
              <a:rPr lang="en-US" altLang="ja-JP" dirty="0"/>
              <a:t>CO2</a:t>
            </a:r>
            <a:r>
              <a:rPr lang="ja-JP" altLang="en-US" dirty="0"/>
              <a:t>削減に貢献」　</a:t>
            </a:r>
            <a:endParaRPr lang="en-US" altLang="ja-JP" dirty="0"/>
          </a:p>
          <a:p>
            <a:r>
              <a:rPr lang="ja-JP" altLang="en-US" dirty="0"/>
              <a:t>　ブッシュ</a:t>
            </a:r>
            <a:r>
              <a:rPr lang="en-US" altLang="ja-JP" dirty="0"/>
              <a:t>Jr</a:t>
            </a:r>
            <a:r>
              <a:rPr lang="ja-JP" altLang="en-US" dirty="0"/>
              <a:t>「包括エネ法」</a:t>
            </a:r>
            <a:r>
              <a:rPr lang="en-US" altLang="ja-JP" dirty="0"/>
              <a:t>2005</a:t>
            </a:r>
            <a:r>
              <a:rPr lang="ja-JP" altLang="en-US" dirty="0"/>
              <a:t>：第三</a:t>
            </a:r>
            <a:r>
              <a:rPr lang="en-US" altLang="ja-JP" dirty="0"/>
              <a:t>/</a:t>
            </a:r>
            <a:r>
              <a:rPr lang="ja-JP" altLang="en-US" dirty="0"/>
              <a:t>四世代支援</a:t>
            </a:r>
            <a:endParaRPr lang="en-US" altLang="ja-JP" dirty="0"/>
          </a:p>
          <a:p>
            <a:r>
              <a:rPr lang="ja-JP" altLang="en-US" dirty="0"/>
              <a:t>　　中／印との原子力協定＝輸出ターゲットに</a:t>
            </a:r>
            <a:endParaRPr lang="en-US" altLang="ja-JP" dirty="0"/>
          </a:p>
          <a:p>
            <a:r>
              <a:rPr kumimoji="1" lang="ja-JP" altLang="en-US" dirty="0"/>
              <a:t>　小泉政権下で「原子力立国計画」策定</a:t>
            </a:r>
            <a:endParaRPr kumimoji="1" lang="en-US" altLang="ja-JP" dirty="0"/>
          </a:p>
          <a:p>
            <a:r>
              <a:rPr lang="ja-JP" altLang="en-US" dirty="0"/>
              <a:t>　</a:t>
            </a:r>
            <a:r>
              <a:rPr kumimoji="1" lang="ja-JP" altLang="en-US" dirty="0"/>
              <a:t>オバマ政権「エネ基本計画」改定</a:t>
            </a:r>
            <a:r>
              <a:rPr kumimoji="1" lang="en-US" altLang="ja-JP" dirty="0"/>
              <a:t>2010</a:t>
            </a:r>
            <a:r>
              <a:rPr kumimoji="1" lang="ja-JP" altLang="en-US" dirty="0"/>
              <a:t>　</a:t>
            </a:r>
            <a:endParaRPr kumimoji="1" lang="en-US" altLang="ja-JP" dirty="0"/>
          </a:p>
          <a:p>
            <a:r>
              <a:rPr kumimoji="1" lang="ja-JP" altLang="en-US" dirty="0"/>
              <a:t>　鳩山国連演説の</a:t>
            </a:r>
            <a:r>
              <a:rPr kumimoji="1" lang="en-US" altLang="ja-JP" dirty="0"/>
              <a:t>CO2</a:t>
            </a:r>
            <a:r>
              <a:rPr kumimoji="1" lang="ja-JP" altLang="en-US" dirty="0"/>
              <a:t>削減公約：原発依存</a:t>
            </a:r>
            <a:endParaRPr kumimoji="1" lang="en-US" altLang="ja-JP" dirty="0"/>
          </a:p>
          <a:p>
            <a:endParaRPr kumimoji="1" lang="en-US" altLang="ja-JP" dirty="0"/>
          </a:p>
          <a:p>
            <a:r>
              <a:rPr lang="ja-JP" altLang="en-US" sz="2400" b="1" dirty="0">
                <a:solidFill>
                  <a:srgbClr val="FF9900"/>
                </a:solidFill>
              </a:rPr>
              <a:t>④東芝の</a:t>
            </a:r>
            <a:r>
              <a:rPr lang="en-US" altLang="ja-JP" sz="2400" b="1" dirty="0">
                <a:solidFill>
                  <a:srgbClr val="FF9900"/>
                </a:solidFill>
              </a:rPr>
              <a:t>WH</a:t>
            </a:r>
            <a:r>
              <a:rPr lang="ja-JP" altLang="en-US" sz="2400" b="1" dirty="0">
                <a:solidFill>
                  <a:srgbClr val="FF9900"/>
                </a:solidFill>
              </a:rPr>
              <a:t>買収／</a:t>
            </a:r>
            <a:r>
              <a:rPr lang="en-US" altLang="ja-JP" sz="2400" b="1" dirty="0">
                <a:solidFill>
                  <a:srgbClr val="FF9900"/>
                </a:solidFill>
              </a:rPr>
              <a:t>3</a:t>
            </a:r>
            <a:r>
              <a:rPr lang="ja-JP" altLang="en-US" sz="2400" b="1" dirty="0">
                <a:solidFill>
                  <a:srgbClr val="FF9900"/>
                </a:solidFill>
              </a:rPr>
              <a:t>･</a:t>
            </a:r>
            <a:r>
              <a:rPr lang="en-US" altLang="ja-JP" sz="2400" b="1" dirty="0">
                <a:solidFill>
                  <a:srgbClr val="FF9900"/>
                </a:solidFill>
              </a:rPr>
              <a:t>11</a:t>
            </a:r>
            <a:r>
              <a:rPr lang="ja-JP" altLang="en-US" sz="2400" b="1" dirty="0">
                <a:solidFill>
                  <a:srgbClr val="FF9900"/>
                </a:solidFill>
              </a:rPr>
              <a:t>で状況が一変</a:t>
            </a:r>
            <a:endParaRPr lang="en-US" altLang="ja-JP" sz="2400" b="1" dirty="0">
              <a:solidFill>
                <a:srgbClr val="FF9900"/>
              </a:solidFill>
            </a:endParaRPr>
          </a:p>
          <a:p>
            <a:r>
              <a:rPr lang="ja-JP" altLang="en-US" dirty="0"/>
              <a:t>　</a:t>
            </a:r>
            <a:r>
              <a:rPr lang="en-US" altLang="ja-JP" dirty="0"/>
              <a:t>1998WH</a:t>
            </a:r>
            <a:r>
              <a:rPr lang="ja-JP" altLang="en-US" dirty="0"/>
              <a:t>原子力部門、英核燃料会社</a:t>
            </a:r>
            <a:r>
              <a:rPr lang="en-US" altLang="ja-JP" dirty="0"/>
              <a:t>BNFL</a:t>
            </a:r>
            <a:r>
              <a:rPr lang="ja-JP" altLang="en-US" dirty="0"/>
              <a:t>に身売り</a:t>
            </a:r>
            <a:endParaRPr lang="en-US" altLang="ja-JP" dirty="0"/>
          </a:p>
          <a:p>
            <a:r>
              <a:rPr kumimoji="1" lang="ja-JP" altLang="en-US" dirty="0"/>
              <a:t>　　</a:t>
            </a:r>
            <a:r>
              <a:rPr kumimoji="1" lang="en-US" altLang="ja-JP" dirty="0"/>
              <a:t>2003</a:t>
            </a:r>
            <a:r>
              <a:rPr kumimoji="1" lang="ja-JP" altLang="en-US" dirty="0"/>
              <a:t>経営危機の英</a:t>
            </a:r>
            <a:r>
              <a:rPr kumimoji="1" lang="en-US" altLang="ja-JP" dirty="0"/>
              <a:t>BNFL</a:t>
            </a:r>
            <a:r>
              <a:rPr kumimoji="1" lang="ja-JP" altLang="en-US" dirty="0"/>
              <a:t>が</a:t>
            </a:r>
            <a:r>
              <a:rPr kumimoji="1" lang="en-US" altLang="ja-JP" dirty="0"/>
              <a:t>WH</a:t>
            </a:r>
            <a:r>
              <a:rPr lang="ja-JP" altLang="en-US" dirty="0"/>
              <a:t>をもてあます</a:t>
            </a:r>
            <a:endParaRPr kumimoji="1" lang="en-US" altLang="ja-JP" dirty="0"/>
          </a:p>
          <a:p>
            <a:r>
              <a:rPr kumimoji="1" lang="ja-JP" altLang="en-US" dirty="0"/>
              <a:t>　　</a:t>
            </a:r>
            <a:r>
              <a:rPr kumimoji="1" lang="en-US" altLang="ja-JP" dirty="0"/>
              <a:t>2005-2006WH</a:t>
            </a:r>
            <a:r>
              <a:rPr kumimoji="1" lang="ja-JP" altLang="en-US" dirty="0"/>
              <a:t>の買収合戦：三菱重工が序盤戦リード</a:t>
            </a:r>
            <a:endParaRPr kumimoji="1" lang="en-US" altLang="ja-JP" dirty="0"/>
          </a:p>
          <a:p>
            <a:r>
              <a:rPr kumimoji="1" lang="ja-JP" altLang="en-US" dirty="0"/>
              <a:t>　　加圧水型が欲しい東芝が破格の価格で買収</a:t>
            </a:r>
            <a:endParaRPr kumimoji="1" lang="en-US" altLang="ja-JP" dirty="0"/>
          </a:p>
          <a:p>
            <a:r>
              <a:rPr lang="ja-JP" altLang="en-US" dirty="0"/>
              <a:t>　世界の原発メーカー大再編（左図）</a:t>
            </a:r>
            <a:endParaRPr lang="en-US" altLang="ja-JP" dirty="0"/>
          </a:p>
          <a:p>
            <a:r>
              <a:rPr kumimoji="1" lang="ja-JP" altLang="en-US" dirty="0"/>
              <a:t>　　子会社</a:t>
            </a:r>
            <a:r>
              <a:rPr kumimoji="1" lang="en-US" altLang="ja-JP" dirty="0"/>
              <a:t>WH</a:t>
            </a:r>
            <a:r>
              <a:rPr kumimoji="1" lang="ja-JP" altLang="en-US" dirty="0"/>
              <a:t>と親会社＝東芝が原発輸出の</a:t>
            </a:r>
            <a:r>
              <a:rPr lang="ja-JP" altLang="en-US" dirty="0"/>
              <a:t>大風呂敷</a:t>
            </a:r>
            <a:endParaRPr lang="en-US" altLang="ja-JP" dirty="0"/>
          </a:p>
          <a:p>
            <a:r>
              <a:rPr lang="ja-JP" altLang="en-US" dirty="0"/>
              <a:t>　福一</a:t>
            </a:r>
            <a:r>
              <a:rPr lang="en-US" altLang="ja-JP" dirty="0"/>
              <a:t>3</a:t>
            </a:r>
            <a:r>
              <a:rPr lang="ja-JP" altLang="en-US" dirty="0"/>
              <a:t>･</a:t>
            </a:r>
            <a:r>
              <a:rPr lang="en-US" altLang="ja-JP" dirty="0"/>
              <a:t>11</a:t>
            </a:r>
            <a:r>
              <a:rPr lang="ja-JP" altLang="en-US" dirty="0"/>
              <a:t>により世界の原発建設計画の状況が一変</a:t>
            </a:r>
            <a:endParaRPr lang="en-US" altLang="ja-JP" dirty="0"/>
          </a:p>
          <a:p>
            <a:r>
              <a:rPr lang="ja-JP" altLang="en-US" dirty="0"/>
              <a:t>　　東芝と仏アレバが経営危機に</a:t>
            </a:r>
            <a:endParaRPr kumimoji="1" lang="ja-JP" altLang="en-US" dirty="0"/>
          </a:p>
        </p:txBody>
      </p:sp>
    </p:spTree>
    <p:extLst>
      <p:ext uri="{BB962C8B-B14F-4D97-AF65-F5344CB8AC3E}">
        <p14:creationId xmlns:p14="http://schemas.microsoft.com/office/powerpoint/2010/main" val="24898993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CFEECC2-5FE8-4C06-B262-3FE774A1BA51}"/>
              </a:ext>
            </a:extLst>
          </p:cNvPr>
          <p:cNvSpPr>
            <a:spLocks noGrp="1"/>
          </p:cNvSpPr>
          <p:nvPr>
            <p:ph type="title"/>
          </p:nvPr>
        </p:nvSpPr>
        <p:spPr/>
        <p:txBody>
          <a:bodyPr/>
          <a:lstStyle/>
          <a:p>
            <a:endParaRPr kumimoji="1" lang="ja-JP" altLang="en-US"/>
          </a:p>
        </p:txBody>
      </p:sp>
      <p:sp>
        <p:nvSpPr>
          <p:cNvPr id="3" name="コンテンツ プレースホルダー 2">
            <a:extLst>
              <a:ext uri="{FF2B5EF4-FFF2-40B4-BE49-F238E27FC236}">
                <a16:creationId xmlns:a16="http://schemas.microsoft.com/office/drawing/2014/main" id="{342717D4-F27C-4F48-A5B5-4356CD534436}"/>
              </a:ext>
            </a:extLst>
          </p:cNvPr>
          <p:cNvSpPr>
            <a:spLocks noGrp="1"/>
          </p:cNvSpPr>
          <p:nvPr>
            <p:ph idx="1"/>
          </p:nvPr>
        </p:nvSpPr>
        <p:spPr/>
        <p:txBody>
          <a:bodyPr/>
          <a:lstStyle/>
          <a:p>
            <a:endParaRPr kumimoji="1" lang="ja-JP" altLang="en-US"/>
          </a:p>
        </p:txBody>
      </p:sp>
      <p:pic>
        <p:nvPicPr>
          <p:cNvPr id="4" name="図 3">
            <a:extLst>
              <a:ext uri="{FF2B5EF4-FFF2-40B4-BE49-F238E27FC236}">
                <a16:creationId xmlns:a16="http://schemas.microsoft.com/office/drawing/2014/main" id="{A75D7B71-D815-4286-8278-37390D8649E6}"/>
              </a:ext>
            </a:extLst>
          </p:cNvPr>
          <p:cNvPicPr>
            <a:picLocks noChangeAspect="1"/>
          </p:cNvPicPr>
          <p:nvPr/>
        </p:nvPicPr>
        <p:blipFill>
          <a:blip r:embed="rId2"/>
          <a:stretch>
            <a:fillRect/>
          </a:stretch>
        </p:blipFill>
        <p:spPr>
          <a:xfrm>
            <a:off x="556283" y="120271"/>
            <a:ext cx="11331480" cy="6601204"/>
          </a:xfrm>
          <a:prstGeom prst="rect">
            <a:avLst/>
          </a:prstGeom>
        </p:spPr>
      </p:pic>
    </p:spTree>
    <p:extLst>
      <p:ext uri="{BB962C8B-B14F-4D97-AF65-F5344CB8AC3E}">
        <p14:creationId xmlns:p14="http://schemas.microsoft.com/office/powerpoint/2010/main" val="28294788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コンテンツ プレースホルダー 5"/>
          <p:cNvPicPr>
            <a:picLocks noGrp="1" noChangeAspect="1"/>
          </p:cNvPicPr>
          <p:nvPr>
            <p:ph idx="1"/>
          </p:nvPr>
        </p:nvPicPr>
        <p:blipFill>
          <a:blip r:embed="rId2"/>
          <a:stretch>
            <a:fillRect/>
          </a:stretch>
        </p:blipFill>
        <p:spPr>
          <a:xfrm>
            <a:off x="2057400" y="146957"/>
            <a:ext cx="8161637" cy="6630427"/>
          </a:xfrm>
          <a:prstGeom prst="rect">
            <a:avLst/>
          </a:prstGeom>
        </p:spPr>
      </p:pic>
      <p:sp>
        <p:nvSpPr>
          <p:cNvPr id="4" name="日付プレースホルダー 3"/>
          <p:cNvSpPr>
            <a:spLocks noGrp="1"/>
          </p:cNvSpPr>
          <p:nvPr>
            <p:ph type="dt" sz="half" idx="10"/>
          </p:nvPr>
        </p:nvSpPr>
        <p:spPr/>
        <p:txBody>
          <a:bodyPr/>
          <a:lstStyle/>
          <a:p>
            <a:fld id="{05F470DC-11C1-4F86-82FF-85C6F5FB8276}" type="datetime1">
              <a:rPr kumimoji="1" lang="ja-JP" altLang="en-US" smtClean="0"/>
              <a:t>2017/11/12</a:t>
            </a:fld>
            <a:endParaRPr kumimoji="1" lang="ja-JP" altLang="en-US" dirty="0"/>
          </a:p>
        </p:txBody>
      </p:sp>
      <p:sp>
        <p:nvSpPr>
          <p:cNvPr id="5" name="スライド番号プレースホルダー 4"/>
          <p:cNvSpPr>
            <a:spLocks noGrp="1"/>
          </p:cNvSpPr>
          <p:nvPr>
            <p:ph type="sldNum" sz="quarter" idx="12"/>
          </p:nvPr>
        </p:nvSpPr>
        <p:spPr/>
        <p:txBody>
          <a:bodyPr/>
          <a:lstStyle/>
          <a:p>
            <a:fld id="{C4034E08-165E-49B9-AF20-81360D3E4660}" type="slidenum">
              <a:rPr kumimoji="1" lang="ja-JP" altLang="en-US" smtClean="0"/>
              <a:t>19</a:t>
            </a:fld>
            <a:endParaRPr kumimoji="1" lang="ja-JP" altLang="en-US"/>
          </a:p>
        </p:txBody>
      </p:sp>
    </p:spTree>
    <p:extLst>
      <p:ext uri="{BB962C8B-B14F-4D97-AF65-F5344CB8AC3E}">
        <p14:creationId xmlns:p14="http://schemas.microsoft.com/office/powerpoint/2010/main" val="29590910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BDB6982-7980-4274-BEA6-B002B9415B52}"/>
              </a:ext>
            </a:extLst>
          </p:cNvPr>
          <p:cNvSpPr>
            <a:spLocks noGrp="1"/>
          </p:cNvSpPr>
          <p:nvPr>
            <p:ph type="title"/>
          </p:nvPr>
        </p:nvSpPr>
        <p:spPr>
          <a:xfrm>
            <a:off x="822622" y="296714"/>
            <a:ext cx="10515600" cy="803275"/>
          </a:xfrm>
        </p:spPr>
        <p:txBody>
          <a:bodyPr>
            <a:normAutofit/>
          </a:bodyPr>
          <a:lstStyle/>
          <a:p>
            <a:pPr algn="ctr"/>
            <a:r>
              <a:rPr kumimoji="1" lang="ja-JP" altLang="en-US" sz="3600" dirty="0">
                <a:solidFill>
                  <a:srgbClr val="9966FF"/>
                </a:solidFill>
                <a:latin typeface="HGP明朝B" panose="02020800000000000000" pitchFamily="18" charset="-128"/>
                <a:ea typeface="HGP明朝B" panose="02020800000000000000" pitchFamily="18" charset="-128"/>
              </a:rPr>
              <a:t>課題と目次</a:t>
            </a:r>
          </a:p>
        </p:txBody>
      </p:sp>
      <p:sp>
        <p:nvSpPr>
          <p:cNvPr id="3" name="コンテンツ プレースホルダー 2">
            <a:extLst>
              <a:ext uri="{FF2B5EF4-FFF2-40B4-BE49-F238E27FC236}">
                <a16:creationId xmlns:a16="http://schemas.microsoft.com/office/drawing/2014/main" id="{102F0884-DF3C-483E-8116-F51553DA5B56}"/>
              </a:ext>
            </a:extLst>
          </p:cNvPr>
          <p:cNvSpPr>
            <a:spLocks noGrp="1"/>
          </p:cNvSpPr>
          <p:nvPr>
            <p:ph idx="1"/>
          </p:nvPr>
        </p:nvSpPr>
        <p:spPr>
          <a:xfrm>
            <a:off x="496048" y="1099989"/>
            <a:ext cx="11521779" cy="5108787"/>
          </a:xfrm>
        </p:spPr>
        <p:txBody>
          <a:bodyPr>
            <a:noAutofit/>
          </a:bodyPr>
          <a:lstStyle/>
          <a:p>
            <a:pPr marL="0" indent="0">
              <a:buNone/>
            </a:pPr>
            <a:r>
              <a:rPr kumimoji="1" lang="en-US" altLang="ja-JP" sz="3200" dirty="0">
                <a:solidFill>
                  <a:srgbClr val="009999"/>
                </a:solidFill>
                <a:latin typeface="HGP明朝B" panose="02020800000000000000" pitchFamily="18" charset="-128"/>
                <a:ea typeface="HGP明朝B" panose="02020800000000000000" pitchFamily="18" charset="-128"/>
              </a:rPr>
              <a:t>【</a:t>
            </a:r>
            <a:r>
              <a:rPr kumimoji="1" lang="ja-JP" altLang="en-US" sz="3200" dirty="0">
                <a:solidFill>
                  <a:srgbClr val="009999"/>
                </a:solidFill>
                <a:latin typeface="HGP明朝B" panose="02020800000000000000" pitchFamily="18" charset="-128"/>
                <a:ea typeface="HGP明朝B" panose="02020800000000000000" pitchFamily="18" charset="-128"/>
              </a:rPr>
              <a:t> </a:t>
            </a:r>
            <a:r>
              <a:rPr kumimoji="1" lang="en-US" altLang="ja-JP" sz="3200" dirty="0">
                <a:solidFill>
                  <a:srgbClr val="009999"/>
                </a:solidFill>
                <a:latin typeface="HGP明朝B" panose="02020800000000000000" pitchFamily="18" charset="-128"/>
                <a:ea typeface="HGP明朝B" panose="02020800000000000000" pitchFamily="18" charset="-128"/>
              </a:rPr>
              <a:t>I</a:t>
            </a:r>
            <a:r>
              <a:rPr kumimoji="1" lang="ja-JP" altLang="en-US" sz="3200" dirty="0">
                <a:solidFill>
                  <a:srgbClr val="009999"/>
                </a:solidFill>
                <a:latin typeface="HGP明朝B" panose="02020800000000000000" pitchFamily="18" charset="-128"/>
                <a:ea typeface="HGP明朝B" panose="02020800000000000000" pitchFamily="18" charset="-128"/>
              </a:rPr>
              <a:t> </a:t>
            </a:r>
            <a:r>
              <a:rPr kumimoji="1" lang="en-US" altLang="ja-JP" sz="3200" dirty="0">
                <a:solidFill>
                  <a:srgbClr val="009999"/>
                </a:solidFill>
                <a:latin typeface="HGP明朝B" panose="02020800000000000000" pitchFamily="18" charset="-128"/>
                <a:ea typeface="HGP明朝B" panose="02020800000000000000" pitchFamily="18" charset="-128"/>
              </a:rPr>
              <a:t>】 </a:t>
            </a:r>
            <a:r>
              <a:rPr kumimoji="1" lang="ja-JP" altLang="en-US" sz="3200" dirty="0">
                <a:solidFill>
                  <a:srgbClr val="009999"/>
                </a:solidFill>
                <a:latin typeface="HGP明朝B" panose="02020800000000000000" pitchFamily="18" charset="-128"/>
                <a:ea typeface="HGP明朝B" panose="02020800000000000000" pitchFamily="18" charset="-128"/>
              </a:rPr>
              <a:t>ウラルの核惨事</a:t>
            </a:r>
            <a:endParaRPr kumimoji="1" lang="en-US" altLang="ja-JP" sz="3200" dirty="0">
              <a:solidFill>
                <a:srgbClr val="009999"/>
              </a:solidFill>
              <a:latin typeface="HGP明朝B" panose="02020800000000000000" pitchFamily="18" charset="-128"/>
              <a:ea typeface="HGP明朝B" panose="02020800000000000000" pitchFamily="18" charset="-128"/>
            </a:endParaRPr>
          </a:p>
          <a:p>
            <a:pPr marL="0" indent="0">
              <a:buNone/>
            </a:pPr>
            <a:r>
              <a:rPr kumimoji="1" lang="en-US" altLang="ja-JP" sz="3200" dirty="0">
                <a:solidFill>
                  <a:srgbClr val="009999"/>
                </a:solidFill>
                <a:latin typeface="HGP明朝B" panose="02020800000000000000" pitchFamily="18" charset="-128"/>
                <a:ea typeface="HGP明朝B" panose="02020800000000000000" pitchFamily="18" charset="-128"/>
              </a:rPr>
              <a:t>【I</a:t>
            </a:r>
            <a:r>
              <a:rPr kumimoji="1" lang="ja-JP" altLang="en-US" sz="3200" dirty="0">
                <a:solidFill>
                  <a:srgbClr val="009999"/>
                </a:solidFill>
                <a:latin typeface="HGP明朝B" panose="02020800000000000000" pitchFamily="18" charset="-128"/>
                <a:ea typeface="HGP明朝B" panose="02020800000000000000" pitchFamily="18" charset="-128"/>
              </a:rPr>
              <a:t> </a:t>
            </a:r>
            <a:r>
              <a:rPr kumimoji="1" lang="en-US" altLang="ja-JP" sz="3200" dirty="0">
                <a:solidFill>
                  <a:srgbClr val="009999"/>
                </a:solidFill>
                <a:latin typeface="HGP明朝B" panose="02020800000000000000" pitchFamily="18" charset="-128"/>
                <a:ea typeface="HGP明朝B" panose="02020800000000000000" pitchFamily="18" charset="-128"/>
              </a:rPr>
              <a:t>I】 </a:t>
            </a:r>
            <a:r>
              <a:rPr kumimoji="1" lang="ja-JP" altLang="en-US" sz="3200" dirty="0">
                <a:solidFill>
                  <a:srgbClr val="009999"/>
                </a:solidFill>
                <a:latin typeface="HGP明朝B" panose="02020800000000000000" pitchFamily="18" charset="-128"/>
                <a:ea typeface="HGP明朝B" panose="02020800000000000000" pitchFamily="18" charset="-128"/>
              </a:rPr>
              <a:t>プライス・アンダーソン法と事故責任免責の流れ</a:t>
            </a:r>
            <a:endParaRPr kumimoji="1" lang="en-US" altLang="ja-JP" sz="3200" dirty="0">
              <a:solidFill>
                <a:srgbClr val="009999"/>
              </a:solidFill>
              <a:latin typeface="HGP明朝B" panose="02020800000000000000" pitchFamily="18" charset="-128"/>
              <a:ea typeface="HGP明朝B" panose="02020800000000000000" pitchFamily="18" charset="-128"/>
            </a:endParaRPr>
          </a:p>
          <a:p>
            <a:pPr marL="0" indent="0">
              <a:buNone/>
            </a:pPr>
            <a:r>
              <a:rPr lang="en-US" altLang="ja-JP" sz="3200" dirty="0">
                <a:solidFill>
                  <a:srgbClr val="009999"/>
                </a:solidFill>
                <a:latin typeface="HGP明朝B" panose="02020800000000000000" pitchFamily="18" charset="-128"/>
                <a:ea typeface="HGP明朝B" panose="02020800000000000000" pitchFamily="18" charset="-128"/>
              </a:rPr>
              <a:t>【III】 </a:t>
            </a:r>
            <a:r>
              <a:rPr lang="ja-JP" altLang="en-US" sz="3200" dirty="0">
                <a:solidFill>
                  <a:srgbClr val="009999"/>
                </a:solidFill>
                <a:latin typeface="HGP明朝B" panose="02020800000000000000" pitchFamily="18" charset="-128"/>
                <a:ea typeface="HGP明朝B" panose="02020800000000000000" pitchFamily="18" charset="-128"/>
                <a:cs typeface="Arial Unicode MS" pitchFamily="50" charset="-128"/>
              </a:rPr>
              <a:t>日本</a:t>
            </a:r>
            <a:r>
              <a:rPr lang="en-US" altLang="ja-JP" sz="3200" dirty="0">
                <a:solidFill>
                  <a:srgbClr val="009999"/>
                </a:solidFill>
                <a:latin typeface="HGP明朝B" panose="02020800000000000000" pitchFamily="18" charset="-128"/>
                <a:ea typeface="HGP明朝B" panose="02020800000000000000" pitchFamily="18" charset="-128"/>
                <a:cs typeface="Arial Unicode MS" pitchFamily="50" charset="-128"/>
              </a:rPr>
              <a:t>1961</a:t>
            </a:r>
            <a:r>
              <a:rPr lang="ja-JP" altLang="en-US" sz="3200" dirty="0">
                <a:solidFill>
                  <a:srgbClr val="009999"/>
                </a:solidFill>
                <a:latin typeface="HGP明朝B" panose="02020800000000000000" pitchFamily="18" charset="-128"/>
                <a:ea typeface="HGP明朝B" panose="02020800000000000000" pitchFamily="18" charset="-128"/>
                <a:cs typeface="Arial Unicode MS" pitchFamily="50" charset="-128"/>
              </a:rPr>
              <a:t>年原子力損害に関する賠償法</a:t>
            </a:r>
            <a:endParaRPr lang="en-US" altLang="ja-JP" sz="3200" dirty="0">
              <a:solidFill>
                <a:srgbClr val="009999"/>
              </a:solidFill>
              <a:latin typeface="HGP明朝B" panose="02020800000000000000" pitchFamily="18" charset="-128"/>
              <a:ea typeface="HGP明朝B" panose="02020800000000000000" pitchFamily="18" charset="-128"/>
            </a:endParaRPr>
          </a:p>
          <a:p>
            <a:pPr marL="0" indent="0">
              <a:buNone/>
            </a:pPr>
            <a:r>
              <a:rPr lang="en-US" altLang="ja-JP" sz="3200" dirty="0">
                <a:solidFill>
                  <a:srgbClr val="009999"/>
                </a:solidFill>
                <a:latin typeface="HGP明朝B" panose="02020800000000000000" pitchFamily="18" charset="-128"/>
                <a:ea typeface="HGP明朝B" panose="02020800000000000000" pitchFamily="18" charset="-128"/>
              </a:rPr>
              <a:t>【IV】 </a:t>
            </a:r>
            <a:r>
              <a:rPr lang="ja-JP" altLang="en-US" sz="3200" dirty="0">
                <a:solidFill>
                  <a:srgbClr val="009999"/>
                </a:solidFill>
                <a:latin typeface="HGP明朝B" panose="02020800000000000000" pitchFamily="18" charset="-128"/>
                <a:ea typeface="HGP明朝B" panose="02020800000000000000" pitchFamily="18" charset="-128"/>
              </a:rPr>
              <a:t>原発は経済的という論拠の「根拠」</a:t>
            </a:r>
            <a:endParaRPr lang="en-US" altLang="ja-JP" sz="3200" dirty="0">
              <a:solidFill>
                <a:srgbClr val="009999"/>
              </a:solidFill>
              <a:latin typeface="HGP明朝B" panose="02020800000000000000" pitchFamily="18" charset="-128"/>
              <a:ea typeface="HGP明朝B" panose="02020800000000000000" pitchFamily="18" charset="-128"/>
            </a:endParaRPr>
          </a:p>
          <a:p>
            <a:pPr marL="0" indent="0">
              <a:buNone/>
            </a:pPr>
            <a:r>
              <a:rPr kumimoji="1" lang="en-US" altLang="ja-JP" sz="3200" dirty="0">
                <a:solidFill>
                  <a:srgbClr val="9966FF"/>
                </a:solidFill>
                <a:latin typeface="HGP明朝B" panose="02020800000000000000" pitchFamily="18" charset="-128"/>
                <a:ea typeface="HGP明朝B" panose="02020800000000000000" pitchFamily="18" charset="-128"/>
              </a:rPr>
              <a:t>【</a:t>
            </a:r>
            <a:r>
              <a:rPr lang="en-US" altLang="ja-JP" sz="3200" dirty="0">
                <a:solidFill>
                  <a:srgbClr val="9966FF"/>
                </a:solidFill>
                <a:latin typeface="HGP明朝B" panose="02020800000000000000" pitchFamily="18" charset="-128"/>
                <a:ea typeface="HGP明朝B" panose="02020800000000000000" pitchFamily="18" charset="-128"/>
              </a:rPr>
              <a:t>V</a:t>
            </a:r>
            <a:r>
              <a:rPr kumimoji="1" lang="en-US" altLang="ja-JP" sz="3200" dirty="0">
                <a:solidFill>
                  <a:srgbClr val="9966FF"/>
                </a:solidFill>
                <a:latin typeface="HGP明朝B" panose="02020800000000000000" pitchFamily="18" charset="-128"/>
                <a:ea typeface="HGP明朝B" panose="02020800000000000000" pitchFamily="18" charset="-128"/>
              </a:rPr>
              <a:t>】 </a:t>
            </a:r>
            <a:r>
              <a:rPr kumimoji="1" lang="ja-JP" altLang="en-US" sz="3200" dirty="0">
                <a:solidFill>
                  <a:srgbClr val="9966FF"/>
                </a:solidFill>
                <a:latin typeface="HGP明朝B" panose="02020800000000000000" pitchFamily="18" charset="-128"/>
                <a:ea typeface="HGP明朝B" panose="02020800000000000000" pitchFamily="18" charset="-128"/>
              </a:rPr>
              <a:t>東電の収益増をはかり、損害賠償にあてる路線</a:t>
            </a:r>
            <a:endParaRPr kumimoji="1" lang="en-US" altLang="ja-JP" sz="3200" dirty="0">
              <a:solidFill>
                <a:srgbClr val="9966FF"/>
              </a:solidFill>
              <a:latin typeface="HGP明朝B" panose="02020800000000000000" pitchFamily="18" charset="-128"/>
              <a:ea typeface="HGP明朝B" panose="02020800000000000000" pitchFamily="18" charset="-128"/>
            </a:endParaRPr>
          </a:p>
          <a:p>
            <a:pPr marL="0" indent="0">
              <a:buNone/>
            </a:pPr>
            <a:r>
              <a:rPr lang="en-US" altLang="ja-JP" sz="3200" dirty="0">
                <a:solidFill>
                  <a:srgbClr val="9966FF"/>
                </a:solidFill>
                <a:latin typeface="HGP明朝B" panose="02020800000000000000" pitchFamily="18" charset="-128"/>
                <a:ea typeface="HGP明朝B" panose="02020800000000000000" pitchFamily="18" charset="-128"/>
              </a:rPr>
              <a:t>【VI】 </a:t>
            </a:r>
            <a:r>
              <a:rPr lang="ja-JP" altLang="en-US" sz="3200" dirty="0">
                <a:solidFill>
                  <a:srgbClr val="9966FF"/>
                </a:solidFill>
                <a:latin typeface="HGP明朝B" panose="02020800000000000000" pitchFamily="18" charset="-128"/>
                <a:ea typeface="HGP明朝B" panose="02020800000000000000" pitchFamily="18" charset="-128"/>
              </a:rPr>
              <a:t>国策輸出と原発維持政策</a:t>
            </a:r>
            <a:endParaRPr lang="en-US" altLang="ja-JP" sz="3200" dirty="0">
              <a:solidFill>
                <a:srgbClr val="9966FF"/>
              </a:solidFill>
              <a:latin typeface="HGP明朝B" panose="02020800000000000000" pitchFamily="18" charset="-128"/>
              <a:ea typeface="HGP明朝B" panose="02020800000000000000" pitchFamily="18" charset="-128"/>
            </a:endParaRPr>
          </a:p>
          <a:p>
            <a:pPr marL="0" indent="0">
              <a:buNone/>
            </a:pPr>
            <a:r>
              <a:rPr lang="en-US" altLang="ja-JP" sz="3200" dirty="0">
                <a:solidFill>
                  <a:srgbClr val="009999"/>
                </a:solidFill>
                <a:latin typeface="HGP明朝B" panose="02020800000000000000" pitchFamily="18" charset="-128"/>
                <a:ea typeface="HGP明朝B" panose="02020800000000000000" pitchFamily="18" charset="-128"/>
              </a:rPr>
              <a:t>【VII】 </a:t>
            </a:r>
            <a:r>
              <a:rPr kumimoji="1" lang="ja-JP" altLang="en-US" sz="3200" dirty="0">
                <a:solidFill>
                  <a:srgbClr val="009999"/>
                </a:solidFill>
                <a:latin typeface="HGP明朝B" panose="02020800000000000000" pitchFamily="18" charset="-128"/>
                <a:ea typeface="HGP明朝B" panose="02020800000000000000" pitchFamily="18" charset="-128"/>
              </a:rPr>
              <a:t>東芝と仏アレヴァの経営危機</a:t>
            </a:r>
            <a:endParaRPr kumimoji="1" lang="en-US" altLang="ja-JP" sz="3200" dirty="0">
              <a:solidFill>
                <a:srgbClr val="009999"/>
              </a:solidFill>
              <a:latin typeface="HGP明朝B" panose="02020800000000000000" pitchFamily="18" charset="-128"/>
              <a:ea typeface="HGP明朝B" panose="02020800000000000000" pitchFamily="18" charset="-128"/>
            </a:endParaRPr>
          </a:p>
          <a:p>
            <a:pPr marL="0" indent="0">
              <a:buNone/>
            </a:pPr>
            <a:r>
              <a:rPr lang="en-US" altLang="ja-JP" sz="3200" dirty="0">
                <a:solidFill>
                  <a:srgbClr val="009999"/>
                </a:solidFill>
                <a:latin typeface="HGP明朝B" panose="02020800000000000000" pitchFamily="18" charset="-128"/>
                <a:ea typeface="HGP明朝B" panose="02020800000000000000" pitchFamily="18" charset="-128"/>
              </a:rPr>
              <a:t>【VIII】 </a:t>
            </a:r>
            <a:r>
              <a:rPr lang="ja-JP" altLang="en-US" sz="3200" dirty="0">
                <a:solidFill>
                  <a:srgbClr val="009999"/>
                </a:solidFill>
                <a:latin typeface="HGP明朝B" panose="02020800000000000000" pitchFamily="18" charset="-128"/>
                <a:ea typeface="HGP明朝B" panose="02020800000000000000" pitchFamily="18" charset="-128"/>
              </a:rPr>
              <a:t>世界経済の構造変動とエネルギー需給バランス</a:t>
            </a:r>
            <a:endParaRPr lang="en-US" altLang="ja-JP" sz="3200" dirty="0">
              <a:solidFill>
                <a:srgbClr val="009999"/>
              </a:solidFill>
              <a:latin typeface="HGP明朝B" panose="02020800000000000000" pitchFamily="18" charset="-128"/>
              <a:ea typeface="HGP明朝B" panose="02020800000000000000" pitchFamily="18" charset="-128"/>
            </a:endParaRPr>
          </a:p>
          <a:p>
            <a:pPr marL="0" indent="0">
              <a:buNone/>
            </a:pPr>
            <a:r>
              <a:rPr kumimoji="1" lang="ja-JP" altLang="en-US" sz="3200" dirty="0">
                <a:solidFill>
                  <a:srgbClr val="009999"/>
                </a:solidFill>
                <a:latin typeface="HGP明朝B" panose="02020800000000000000" pitchFamily="18" charset="-128"/>
                <a:ea typeface="HGP明朝B" panose="02020800000000000000" pitchFamily="18" charset="-128"/>
              </a:rPr>
              <a:t>　　　</a:t>
            </a:r>
            <a:r>
              <a:rPr kumimoji="1" lang="ja-JP" altLang="en-US" dirty="0">
                <a:solidFill>
                  <a:srgbClr val="D60093"/>
                </a:solidFill>
                <a:latin typeface="HGP明朝B" panose="02020800000000000000" pitchFamily="18" charset="-128"/>
                <a:ea typeface="HGP明朝B" panose="02020800000000000000" pitchFamily="18" charset="-128"/>
              </a:rPr>
              <a:t>番外資料：年表、一次エネ構成、原発依存率、ＯＥＣＥ輸出シェア</a:t>
            </a:r>
          </a:p>
        </p:txBody>
      </p:sp>
    </p:spTree>
    <p:extLst>
      <p:ext uri="{BB962C8B-B14F-4D97-AF65-F5344CB8AC3E}">
        <p14:creationId xmlns:p14="http://schemas.microsoft.com/office/powerpoint/2010/main" val="25206696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345081" y="239492"/>
            <a:ext cx="6049987" cy="576064"/>
          </a:xfrm>
        </p:spPr>
        <p:txBody>
          <a:bodyPr>
            <a:normAutofit fontScale="90000"/>
          </a:bodyPr>
          <a:lstStyle/>
          <a:p>
            <a:r>
              <a:rPr lang="ja-JP" altLang="en-US" sz="2800" dirty="0">
                <a:solidFill>
                  <a:srgbClr val="E204D2"/>
                </a:solidFill>
                <a:latin typeface="HG明朝E" panose="02020909000000000000" pitchFamily="17" charset="-128"/>
                <a:ea typeface="HG明朝E" panose="02020909000000000000" pitchFamily="17" charset="-128"/>
              </a:rPr>
              <a:t>軽水炉の沸騰水型</a:t>
            </a:r>
            <a:r>
              <a:rPr lang="en-US" altLang="ja-JP" sz="2800" dirty="0">
                <a:solidFill>
                  <a:srgbClr val="006600"/>
                </a:solidFill>
                <a:latin typeface="HG明朝E" panose="02020909000000000000" pitchFamily="17" charset="-128"/>
                <a:ea typeface="HG明朝E" panose="02020909000000000000" pitchFamily="17" charset="-128"/>
              </a:rPr>
              <a:t>BWR</a:t>
            </a:r>
            <a:r>
              <a:rPr lang="ja-JP" altLang="en-US" sz="2800" dirty="0">
                <a:solidFill>
                  <a:srgbClr val="E204D2"/>
                </a:solidFill>
                <a:latin typeface="HG明朝E" panose="02020909000000000000" pitchFamily="17" charset="-128"/>
                <a:ea typeface="HG明朝E" panose="02020909000000000000" pitchFamily="17" charset="-128"/>
              </a:rPr>
              <a:t>と加圧水型</a:t>
            </a:r>
            <a:r>
              <a:rPr lang="en-US" altLang="ja-JP" sz="2800" dirty="0">
                <a:solidFill>
                  <a:srgbClr val="006600"/>
                </a:solidFill>
                <a:latin typeface="HG明朝E" panose="02020909000000000000" pitchFamily="17" charset="-128"/>
                <a:ea typeface="HG明朝E" panose="02020909000000000000" pitchFamily="17" charset="-128"/>
              </a:rPr>
              <a:t>PWR</a:t>
            </a:r>
            <a:br>
              <a:rPr lang="en-US" altLang="ja-JP" sz="2800" dirty="0">
                <a:solidFill>
                  <a:srgbClr val="006600"/>
                </a:solidFill>
                <a:latin typeface="HG明朝E" panose="02020909000000000000" pitchFamily="17" charset="-128"/>
                <a:ea typeface="HG明朝E" panose="02020909000000000000" pitchFamily="17" charset="-128"/>
              </a:rPr>
            </a:br>
            <a:r>
              <a:rPr lang="en-US" altLang="ja-JP" sz="2000" dirty="0">
                <a:solidFill>
                  <a:srgbClr val="FF6600"/>
                </a:solidFill>
                <a:latin typeface="HG明朝E" panose="02020909000000000000" pitchFamily="17" charset="-128"/>
                <a:ea typeface="HG明朝E" panose="02020909000000000000" pitchFamily="17" charset="-128"/>
              </a:rPr>
              <a:t>Boiling Water Reactor   Pressurized Water Reactor</a:t>
            </a:r>
            <a:endParaRPr lang="ja-JP" altLang="en-US" sz="2000" dirty="0">
              <a:solidFill>
                <a:srgbClr val="FF6600"/>
              </a:solidFill>
              <a:latin typeface="HG明朝E" panose="02020909000000000000" pitchFamily="17" charset="-128"/>
              <a:ea typeface="HG明朝E" panose="02020909000000000000" pitchFamily="17" charset="-128"/>
            </a:endParaRPr>
          </a:p>
        </p:txBody>
      </p:sp>
      <p:sp>
        <p:nvSpPr>
          <p:cNvPr id="4" name="日付プレースホルダー 3"/>
          <p:cNvSpPr>
            <a:spLocks noGrp="1"/>
          </p:cNvSpPr>
          <p:nvPr>
            <p:ph type="dt" sz="half" idx="10"/>
          </p:nvPr>
        </p:nvSpPr>
        <p:spPr/>
        <p:txBody>
          <a:bodyPr/>
          <a:lstStyle/>
          <a:p>
            <a:fld id="{5F09F036-3DAE-477F-8029-D6E9DCB436F3}" type="datetime1">
              <a:rPr kumimoji="1" lang="ja-JP" altLang="en-US" smtClean="0"/>
              <a:t>2017/11/12</a:t>
            </a:fld>
            <a:endParaRPr kumimoji="1" lang="ja-JP" altLang="en-US" dirty="0"/>
          </a:p>
        </p:txBody>
      </p:sp>
      <p:pic>
        <p:nvPicPr>
          <p:cNvPr id="3" name="図 2"/>
          <p:cNvPicPr>
            <a:picLocks noChangeAspect="1"/>
          </p:cNvPicPr>
          <p:nvPr/>
        </p:nvPicPr>
        <p:blipFill>
          <a:blip r:embed="rId2"/>
          <a:stretch>
            <a:fillRect/>
          </a:stretch>
        </p:blipFill>
        <p:spPr>
          <a:xfrm>
            <a:off x="657726" y="593558"/>
            <a:ext cx="3687355" cy="4401036"/>
          </a:xfrm>
          <a:prstGeom prst="rect">
            <a:avLst/>
          </a:prstGeom>
        </p:spPr>
      </p:pic>
      <p:pic>
        <p:nvPicPr>
          <p:cNvPr id="8" name="図 7"/>
          <p:cNvPicPr>
            <a:picLocks noChangeAspect="1"/>
          </p:cNvPicPr>
          <p:nvPr/>
        </p:nvPicPr>
        <p:blipFill>
          <a:blip r:embed="rId3"/>
          <a:stretch>
            <a:fillRect/>
          </a:stretch>
        </p:blipFill>
        <p:spPr>
          <a:xfrm>
            <a:off x="4007769" y="2078993"/>
            <a:ext cx="7346031" cy="4242295"/>
          </a:xfrm>
          <a:prstGeom prst="rect">
            <a:avLst/>
          </a:prstGeom>
        </p:spPr>
      </p:pic>
      <p:sp>
        <p:nvSpPr>
          <p:cNvPr id="12" name="テキスト ボックス 11"/>
          <p:cNvSpPr txBox="1"/>
          <p:nvPr/>
        </p:nvSpPr>
        <p:spPr>
          <a:xfrm>
            <a:off x="3254433" y="1090843"/>
            <a:ext cx="4679838" cy="400110"/>
          </a:xfrm>
          <a:prstGeom prst="rect">
            <a:avLst/>
          </a:prstGeom>
          <a:noFill/>
        </p:spPr>
        <p:txBody>
          <a:bodyPr wrap="square" rtlCol="0">
            <a:spAutoFit/>
          </a:bodyPr>
          <a:lstStyle/>
          <a:p>
            <a:r>
              <a:rPr lang="ja-JP" altLang="en-US" sz="2000" dirty="0">
                <a:solidFill>
                  <a:srgbClr val="9933FF"/>
                </a:solidFill>
              </a:rPr>
              <a:t>（</a:t>
            </a:r>
            <a:r>
              <a:rPr lang="ja-JP" altLang="en-US" sz="2000" b="1" dirty="0">
                <a:solidFill>
                  <a:srgbClr val="9933FF"/>
                </a:solidFill>
              </a:rPr>
              <a:t>東電、東北電）／東芝・日立　ＧＥ</a:t>
            </a:r>
          </a:p>
        </p:txBody>
      </p:sp>
      <p:sp>
        <p:nvSpPr>
          <p:cNvPr id="13" name="テキスト ボックス 12"/>
          <p:cNvSpPr txBox="1"/>
          <p:nvPr/>
        </p:nvSpPr>
        <p:spPr>
          <a:xfrm>
            <a:off x="3681029" y="6121233"/>
            <a:ext cx="4176340" cy="400110"/>
          </a:xfrm>
          <a:prstGeom prst="rect">
            <a:avLst/>
          </a:prstGeom>
          <a:noFill/>
        </p:spPr>
        <p:txBody>
          <a:bodyPr wrap="square" rtlCol="0">
            <a:spAutoFit/>
          </a:bodyPr>
          <a:lstStyle/>
          <a:p>
            <a:r>
              <a:rPr lang="ja-JP" altLang="en-US" sz="2000" b="1" dirty="0">
                <a:solidFill>
                  <a:srgbClr val="9933FF"/>
                </a:solidFill>
              </a:rPr>
              <a:t>（関電　北電など）／三菱　</a:t>
            </a:r>
            <a:r>
              <a:rPr lang="en-US" altLang="ja-JP" sz="2000" b="1" dirty="0">
                <a:solidFill>
                  <a:srgbClr val="9933FF"/>
                </a:solidFill>
              </a:rPr>
              <a:t>WH</a:t>
            </a:r>
            <a:endParaRPr lang="ja-JP" altLang="en-US" sz="2000" b="1" dirty="0">
              <a:solidFill>
                <a:srgbClr val="9933FF"/>
              </a:solidFill>
            </a:endParaRPr>
          </a:p>
        </p:txBody>
      </p:sp>
      <p:sp>
        <p:nvSpPr>
          <p:cNvPr id="7" name="スライド番号プレースホルダー 6"/>
          <p:cNvSpPr>
            <a:spLocks noGrp="1"/>
          </p:cNvSpPr>
          <p:nvPr>
            <p:ph type="sldNum" sz="quarter" idx="12"/>
          </p:nvPr>
        </p:nvSpPr>
        <p:spPr/>
        <p:txBody>
          <a:bodyPr/>
          <a:lstStyle/>
          <a:p>
            <a:fld id="{C4034E08-165E-49B9-AF20-81360D3E4660}" type="slidenum">
              <a:rPr kumimoji="1" lang="ja-JP" altLang="en-US" smtClean="0"/>
              <a:t>20</a:t>
            </a:fld>
            <a:endParaRPr kumimoji="1" lang="ja-JP" altLang="en-US"/>
          </a:p>
        </p:txBody>
      </p:sp>
      <p:sp>
        <p:nvSpPr>
          <p:cNvPr id="5" name="テキスト ボックス 4"/>
          <p:cNvSpPr txBox="1"/>
          <p:nvPr/>
        </p:nvSpPr>
        <p:spPr>
          <a:xfrm>
            <a:off x="4684885" y="5457881"/>
            <a:ext cx="1569660" cy="369332"/>
          </a:xfrm>
          <a:prstGeom prst="rect">
            <a:avLst/>
          </a:prstGeom>
          <a:noFill/>
        </p:spPr>
        <p:txBody>
          <a:bodyPr wrap="none" rtlCol="0">
            <a:spAutoFit/>
          </a:bodyPr>
          <a:lstStyle/>
          <a:p>
            <a:r>
              <a:rPr lang="ja-JP" altLang="en-US" b="1" dirty="0">
                <a:solidFill>
                  <a:srgbClr val="FF6600"/>
                </a:solidFill>
              </a:rPr>
              <a:t>一次系冷却水</a:t>
            </a:r>
            <a:endParaRPr kumimoji="1" lang="ja-JP" altLang="en-US" b="1" dirty="0">
              <a:solidFill>
                <a:srgbClr val="FF6600"/>
              </a:solidFill>
            </a:endParaRPr>
          </a:p>
        </p:txBody>
      </p:sp>
      <p:sp>
        <p:nvSpPr>
          <p:cNvPr id="6" name="テキスト ボックス 5"/>
          <p:cNvSpPr txBox="1"/>
          <p:nvPr/>
        </p:nvSpPr>
        <p:spPr>
          <a:xfrm>
            <a:off x="6287709" y="3963772"/>
            <a:ext cx="1569660" cy="369332"/>
          </a:xfrm>
          <a:prstGeom prst="rect">
            <a:avLst/>
          </a:prstGeom>
          <a:noFill/>
        </p:spPr>
        <p:txBody>
          <a:bodyPr wrap="none" rtlCol="0">
            <a:spAutoFit/>
          </a:bodyPr>
          <a:lstStyle/>
          <a:p>
            <a:r>
              <a:rPr kumimoji="1" lang="ja-JP" altLang="en-US" b="1" dirty="0">
                <a:solidFill>
                  <a:srgbClr val="FF6600"/>
                </a:solidFill>
              </a:rPr>
              <a:t>二次系冷却水</a:t>
            </a:r>
          </a:p>
        </p:txBody>
      </p:sp>
    </p:spTree>
    <p:extLst>
      <p:ext uri="{BB962C8B-B14F-4D97-AF65-F5344CB8AC3E}">
        <p14:creationId xmlns:p14="http://schemas.microsoft.com/office/powerpoint/2010/main" val="560577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65726" y="-20077"/>
            <a:ext cx="11243733" cy="277586"/>
          </a:xfrm>
        </p:spPr>
        <p:txBody>
          <a:bodyPr>
            <a:normAutofit fontScale="90000"/>
          </a:bodyPr>
          <a:lstStyle/>
          <a:p>
            <a:r>
              <a:rPr lang="ja-JP" altLang="en-US" sz="2400" dirty="0">
                <a:solidFill>
                  <a:srgbClr val="E204D2"/>
                </a:solidFill>
                <a:latin typeface="HG明朝E" panose="02020909000000000000" pitchFamily="17" charset="-128"/>
                <a:ea typeface="HG明朝E" panose="02020909000000000000" pitchFamily="17" charset="-128"/>
                <a:cs typeface="Arial Unicode MS" pitchFamily="50" charset="-128"/>
              </a:rPr>
              <a:t>　　　　　　　</a:t>
            </a:r>
            <a:br>
              <a:rPr lang="ja-JP" altLang="en-US" sz="2400" dirty="0">
                <a:solidFill>
                  <a:srgbClr val="E204D2"/>
                </a:solidFill>
                <a:latin typeface="HG明朝E" panose="02020909000000000000" pitchFamily="17" charset="-128"/>
                <a:ea typeface="HG明朝E" panose="02020909000000000000" pitchFamily="17" charset="-128"/>
                <a:cs typeface="Arial Unicode MS" pitchFamily="50" charset="-128"/>
              </a:rPr>
            </a:br>
            <a:r>
              <a:rPr lang="en-US" altLang="ja-JP" sz="3200" dirty="0">
                <a:solidFill>
                  <a:srgbClr val="009999"/>
                </a:solidFill>
                <a:latin typeface="HGP明朝B" panose="02020800000000000000" pitchFamily="18" charset="-128"/>
                <a:ea typeface="HGP明朝B" panose="02020800000000000000" pitchFamily="18" charset="-128"/>
              </a:rPr>
              <a:t>【VIII】 </a:t>
            </a:r>
            <a:r>
              <a:rPr lang="ja-JP" altLang="en-US" sz="3200" dirty="0">
                <a:solidFill>
                  <a:srgbClr val="009999"/>
                </a:solidFill>
                <a:latin typeface="HGP明朝B" panose="02020800000000000000" pitchFamily="18" charset="-128"/>
                <a:ea typeface="HGP明朝B" panose="02020800000000000000" pitchFamily="18" charset="-128"/>
              </a:rPr>
              <a:t>世界経済の構造変動とエネルギー需給バランス</a:t>
            </a:r>
            <a:endParaRPr kumimoji="1" lang="ja-JP" altLang="en-US" sz="3100" dirty="0">
              <a:solidFill>
                <a:srgbClr val="009900"/>
              </a:solidFill>
              <a:latin typeface="HG明朝E" panose="02020909000000000000" pitchFamily="17" charset="-128"/>
              <a:ea typeface="HG明朝E" panose="02020909000000000000" pitchFamily="17" charset="-128"/>
            </a:endParaRPr>
          </a:p>
        </p:txBody>
      </p:sp>
      <p:pic>
        <p:nvPicPr>
          <p:cNvPr id="4" name="コンテンツ プレースホルダー 3"/>
          <p:cNvPicPr>
            <a:picLocks noGrp="1" noChangeAspect="1"/>
          </p:cNvPicPr>
          <p:nvPr>
            <p:ph idx="1"/>
          </p:nvPr>
        </p:nvPicPr>
        <p:blipFill>
          <a:blip r:embed="rId2"/>
          <a:stretch>
            <a:fillRect/>
          </a:stretch>
        </p:blipFill>
        <p:spPr>
          <a:xfrm>
            <a:off x="1322614" y="498684"/>
            <a:ext cx="9269186" cy="6327232"/>
          </a:xfrm>
          <a:prstGeom prst="rect">
            <a:avLst/>
          </a:prstGeom>
        </p:spPr>
      </p:pic>
      <p:sp>
        <p:nvSpPr>
          <p:cNvPr id="7" name="日付プレースホルダー 6"/>
          <p:cNvSpPr>
            <a:spLocks noGrp="1"/>
          </p:cNvSpPr>
          <p:nvPr>
            <p:ph type="dt" sz="half" idx="10"/>
          </p:nvPr>
        </p:nvSpPr>
        <p:spPr/>
        <p:txBody>
          <a:bodyPr/>
          <a:lstStyle/>
          <a:p>
            <a:fld id="{8EFAE976-87A4-49FF-B821-2E7B65EB65E4}" type="datetime1">
              <a:rPr kumimoji="1" lang="ja-JP" altLang="en-US" smtClean="0"/>
              <a:t>2017/11/12</a:t>
            </a:fld>
            <a:endParaRPr kumimoji="1" lang="ja-JP" altLang="en-US"/>
          </a:p>
        </p:txBody>
      </p:sp>
      <p:sp>
        <p:nvSpPr>
          <p:cNvPr id="9" name="スライド番号プレースホルダー 8"/>
          <p:cNvSpPr>
            <a:spLocks noGrp="1"/>
          </p:cNvSpPr>
          <p:nvPr>
            <p:ph type="sldNum" sz="quarter" idx="12"/>
          </p:nvPr>
        </p:nvSpPr>
        <p:spPr/>
        <p:txBody>
          <a:bodyPr/>
          <a:lstStyle/>
          <a:p>
            <a:fld id="{C4034E08-165E-49B9-AF20-81360D3E4660}" type="slidenum">
              <a:rPr kumimoji="1" lang="ja-JP" altLang="en-US" smtClean="0"/>
              <a:t>21</a:t>
            </a:fld>
            <a:endParaRPr kumimoji="1" lang="ja-JP" altLang="en-US"/>
          </a:p>
        </p:txBody>
      </p:sp>
      <p:sp>
        <p:nvSpPr>
          <p:cNvPr id="3" name="テキスト ボックス 2"/>
          <p:cNvSpPr txBox="1"/>
          <p:nvPr/>
        </p:nvSpPr>
        <p:spPr>
          <a:xfrm>
            <a:off x="10907184" y="1428010"/>
            <a:ext cx="882149" cy="369332"/>
          </a:xfrm>
          <a:prstGeom prst="rect">
            <a:avLst/>
          </a:prstGeom>
          <a:noFill/>
        </p:spPr>
        <p:txBody>
          <a:bodyPr wrap="square" rtlCol="0">
            <a:spAutoFit/>
          </a:bodyPr>
          <a:lstStyle/>
          <a:p>
            <a:r>
              <a:rPr kumimoji="1" lang="ja-JP" altLang="en-US" b="1" dirty="0">
                <a:solidFill>
                  <a:srgbClr val="FF0000"/>
                </a:solidFill>
              </a:rPr>
              <a:t>Ａ④</a:t>
            </a:r>
          </a:p>
        </p:txBody>
      </p:sp>
    </p:spTree>
    <p:extLst>
      <p:ext uri="{BB962C8B-B14F-4D97-AF65-F5344CB8AC3E}">
        <p14:creationId xmlns:p14="http://schemas.microsoft.com/office/powerpoint/2010/main" val="18125715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233251"/>
            <a:ext cx="10727266" cy="1196752"/>
          </a:xfrm>
        </p:spPr>
        <p:txBody>
          <a:bodyPr>
            <a:normAutofit/>
          </a:bodyPr>
          <a:lstStyle/>
          <a:p>
            <a:r>
              <a:rPr lang="ja-JP" altLang="en-US" sz="2800" b="1" dirty="0">
                <a:solidFill>
                  <a:srgbClr val="6666FF"/>
                </a:solidFill>
              </a:rPr>
              <a:t>　　　　　　</a:t>
            </a:r>
            <a:r>
              <a:rPr lang="ja-JP" altLang="en-US" sz="3200" dirty="0">
                <a:solidFill>
                  <a:srgbClr val="6666FF"/>
                </a:solidFill>
                <a:latin typeface="HG明朝E" panose="02020909000000000000" pitchFamily="17" charset="-128"/>
                <a:ea typeface="HG明朝E" panose="02020909000000000000" pitchFamily="17" charset="-128"/>
              </a:rPr>
              <a:t>原油価格の推移</a:t>
            </a:r>
            <a:r>
              <a:rPr lang="ja-JP" altLang="en-US" sz="2000" dirty="0">
                <a:solidFill>
                  <a:srgbClr val="6666FF"/>
                </a:solidFill>
                <a:latin typeface="HG明朝E" panose="02020909000000000000" pitchFamily="17" charset="-128"/>
                <a:ea typeface="HG明朝E" panose="02020909000000000000" pitchFamily="17" charset="-128"/>
              </a:rPr>
              <a:t>（</a:t>
            </a:r>
            <a:r>
              <a:rPr lang="en-US" altLang="ja-JP" sz="2000" dirty="0">
                <a:solidFill>
                  <a:srgbClr val="6666FF"/>
                </a:solidFill>
                <a:latin typeface="HG明朝E" panose="02020909000000000000" pitchFamily="17" charset="-128"/>
                <a:ea typeface="HG明朝E" panose="02020909000000000000" pitchFamily="17" charset="-128"/>
              </a:rPr>
              <a:t>1979</a:t>
            </a:r>
            <a:r>
              <a:rPr lang="ja-JP" altLang="en-US" sz="2000" dirty="0">
                <a:solidFill>
                  <a:srgbClr val="6666FF"/>
                </a:solidFill>
                <a:latin typeface="HG明朝E" panose="02020909000000000000" pitchFamily="17" charset="-128"/>
                <a:ea typeface="HG明朝E" panose="02020909000000000000" pitchFamily="17" charset="-128"/>
              </a:rPr>
              <a:t>年まではアラビアンライト）</a:t>
            </a:r>
            <a:r>
              <a:rPr lang="ja-JP" altLang="en-US" sz="2000" b="1" dirty="0">
                <a:solidFill>
                  <a:srgbClr val="6666FF"/>
                </a:solidFill>
              </a:rPr>
              <a:t>　</a:t>
            </a:r>
            <a:r>
              <a:rPr lang="ja-JP" altLang="en-US" sz="2000" b="1" dirty="0">
                <a:solidFill>
                  <a:srgbClr val="FF0000"/>
                </a:solidFill>
              </a:rPr>
              <a:t>Ａ⑥</a:t>
            </a:r>
            <a:br>
              <a:rPr lang="en-US" altLang="ja-JP" sz="2000" b="1" dirty="0">
                <a:solidFill>
                  <a:srgbClr val="FF0000"/>
                </a:solidFill>
              </a:rPr>
            </a:br>
            <a:r>
              <a:rPr lang="ja-JP" altLang="en-US" sz="2000" b="1" dirty="0">
                <a:solidFill>
                  <a:srgbClr val="FF0000"/>
                </a:solidFill>
              </a:rPr>
              <a:t>　</a:t>
            </a:r>
            <a:r>
              <a:rPr lang="ja-JP" altLang="en-US" sz="2400" dirty="0">
                <a:solidFill>
                  <a:srgbClr val="CC00CC"/>
                </a:solidFill>
                <a:latin typeface="HG明朝E" panose="02020909000000000000" pitchFamily="17" charset="-128"/>
                <a:ea typeface="HG明朝E" panose="02020909000000000000" pitchFamily="17" charset="-128"/>
              </a:rPr>
              <a:t>減量経営</a:t>
            </a:r>
            <a:r>
              <a:rPr lang="en-US" altLang="ja-JP" sz="1800" dirty="0">
                <a:solidFill>
                  <a:srgbClr val="FF0000"/>
                </a:solidFill>
                <a:latin typeface="HG明朝E" panose="02020909000000000000" pitchFamily="17" charset="-128"/>
                <a:ea typeface="HG明朝E" panose="02020909000000000000" pitchFamily="17" charset="-128"/>
              </a:rPr>
              <a:t>(</a:t>
            </a:r>
            <a:r>
              <a:rPr lang="ja-JP" altLang="en-US" sz="1800" dirty="0">
                <a:solidFill>
                  <a:srgbClr val="FF0000"/>
                </a:solidFill>
                <a:latin typeface="HG明朝E" panose="02020909000000000000" pitchFamily="17" charset="-128"/>
                <a:ea typeface="HG明朝E" panose="02020909000000000000" pitchFamily="17" charset="-128"/>
              </a:rPr>
              <a:t>ヒト</a:t>
            </a:r>
            <a:r>
              <a:rPr lang="ja-JP" altLang="en-US" sz="1800" dirty="0">
                <a:solidFill>
                  <a:srgbClr val="0000FF"/>
                </a:solidFill>
                <a:latin typeface="HG明朝E" panose="02020909000000000000" pitchFamily="17" charset="-128"/>
                <a:ea typeface="HG明朝E" panose="02020909000000000000" pitchFamily="17" charset="-128"/>
              </a:rPr>
              <a:t>・</a:t>
            </a:r>
            <a:r>
              <a:rPr lang="ja-JP" altLang="en-US" sz="1800" dirty="0">
                <a:solidFill>
                  <a:srgbClr val="FF0000"/>
                </a:solidFill>
                <a:latin typeface="HG明朝E" panose="02020909000000000000" pitchFamily="17" charset="-128"/>
                <a:ea typeface="HG明朝E" panose="02020909000000000000" pitchFamily="17" charset="-128"/>
              </a:rPr>
              <a:t>モノ</a:t>
            </a:r>
            <a:r>
              <a:rPr lang="ja-JP" altLang="en-US" sz="1800" dirty="0">
                <a:solidFill>
                  <a:srgbClr val="0000FF"/>
                </a:solidFill>
                <a:latin typeface="HG明朝E" panose="02020909000000000000" pitchFamily="17" charset="-128"/>
                <a:ea typeface="HG明朝E" panose="02020909000000000000" pitchFamily="17" charset="-128"/>
              </a:rPr>
              <a:t>・</a:t>
            </a:r>
            <a:r>
              <a:rPr lang="ja-JP" altLang="en-US" sz="1800" dirty="0">
                <a:solidFill>
                  <a:srgbClr val="FF0000"/>
                </a:solidFill>
                <a:latin typeface="HG明朝E" panose="02020909000000000000" pitchFamily="17" charset="-128"/>
                <a:ea typeface="HG明朝E" panose="02020909000000000000" pitchFamily="17" charset="-128"/>
              </a:rPr>
              <a:t>カネ</a:t>
            </a:r>
            <a:r>
              <a:rPr lang="en-US" altLang="ja-JP" sz="1800" dirty="0">
                <a:solidFill>
                  <a:srgbClr val="FF0000"/>
                </a:solidFill>
                <a:latin typeface="HG明朝E" panose="02020909000000000000" pitchFamily="17" charset="-128"/>
                <a:ea typeface="HG明朝E" panose="02020909000000000000" pitchFamily="17" charset="-128"/>
              </a:rPr>
              <a:t>)</a:t>
            </a:r>
            <a:r>
              <a:rPr lang="ja-JP" altLang="en-US" sz="2400" dirty="0">
                <a:solidFill>
                  <a:srgbClr val="FF0000"/>
                </a:solidFill>
                <a:latin typeface="HG明朝E" panose="02020909000000000000" pitchFamily="17" charset="-128"/>
                <a:ea typeface="HG明朝E" panose="02020909000000000000" pitchFamily="17" charset="-128"/>
              </a:rPr>
              <a:t>／省</a:t>
            </a:r>
            <a:r>
              <a:rPr lang="ja-JP" altLang="en-US" sz="2400" dirty="0">
                <a:solidFill>
                  <a:srgbClr val="CC00CC"/>
                </a:solidFill>
                <a:latin typeface="HG明朝E" panose="02020909000000000000" pitchFamily="17" charset="-128"/>
                <a:ea typeface="HG明朝E" panose="02020909000000000000" pitchFamily="17" charset="-128"/>
              </a:rPr>
              <a:t>力･エネ･資源</a:t>
            </a:r>
            <a:r>
              <a:rPr lang="ja-JP" altLang="en-US" sz="2400" dirty="0">
                <a:solidFill>
                  <a:srgbClr val="FF0000"/>
                </a:solidFill>
                <a:latin typeface="HG明朝E" panose="02020909000000000000" pitchFamily="17" charset="-128"/>
                <a:ea typeface="HG明朝E" panose="02020909000000000000" pitchFamily="17" charset="-128"/>
              </a:rPr>
              <a:t>と</a:t>
            </a:r>
            <a:r>
              <a:rPr lang="en-US" altLang="ja-JP" sz="2400" dirty="0">
                <a:solidFill>
                  <a:srgbClr val="0000FF"/>
                </a:solidFill>
                <a:latin typeface="HG明朝E" panose="02020909000000000000" pitchFamily="17" charset="-128"/>
                <a:ea typeface="HG明朝E" panose="02020909000000000000" pitchFamily="17" charset="-128"/>
              </a:rPr>
              <a:t>ME</a:t>
            </a:r>
            <a:r>
              <a:rPr lang="ja-JP" altLang="en-US" sz="2400" dirty="0">
                <a:solidFill>
                  <a:srgbClr val="0000FF"/>
                </a:solidFill>
                <a:latin typeface="HG明朝E" panose="02020909000000000000" pitchFamily="17" charset="-128"/>
                <a:ea typeface="HG明朝E" panose="02020909000000000000" pitchFamily="17" charset="-128"/>
              </a:rPr>
              <a:t>化</a:t>
            </a:r>
            <a:r>
              <a:rPr lang="ja-JP" altLang="en-US" sz="2400" dirty="0">
                <a:solidFill>
                  <a:srgbClr val="FF0000"/>
                </a:solidFill>
                <a:latin typeface="HG明朝E" panose="02020909000000000000" pitchFamily="17" charset="-128"/>
                <a:ea typeface="HG明朝E" panose="02020909000000000000" pitchFamily="17" charset="-128"/>
              </a:rPr>
              <a:t>／原発導入で</a:t>
            </a:r>
            <a:r>
              <a:rPr lang="ja-JP" altLang="en-US" sz="2400" dirty="0">
                <a:solidFill>
                  <a:srgbClr val="0000FF"/>
                </a:solidFill>
                <a:latin typeface="HG明朝E" panose="02020909000000000000" pitchFamily="17" charset="-128"/>
                <a:ea typeface="HG明朝E" panose="02020909000000000000" pitchFamily="17" charset="-128"/>
              </a:rPr>
              <a:t>危機克服</a:t>
            </a:r>
          </a:p>
        </p:txBody>
      </p:sp>
      <p:sp>
        <p:nvSpPr>
          <p:cNvPr id="4" name="日付プレースホルダー 3"/>
          <p:cNvSpPr>
            <a:spLocks noGrp="1"/>
          </p:cNvSpPr>
          <p:nvPr>
            <p:ph type="dt" sz="half" idx="10"/>
          </p:nvPr>
        </p:nvSpPr>
        <p:spPr/>
        <p:txBody>
          <a:bodyPr/>
          <a:lstStyle/>
          <a:p>
            <a:fld id="{D692600B-A50C-41CE-8D3B-5F9A7E9F09FA}" type="datetime1">
              <a:rPr kumimoji="1" lang="ja-JP" altLang="en-US" smtClean="0"/>
              <a:t>2017/11/12</a:t>
            </a:fld>
            <a:endParaRPr kumimoji="1" lang="ja-JP" altLang="en-US" dirty="0"/>
          </a:p>
        </p:txBody>
      </p:sp>
      <p:graphicFrame>
        <p:nvGraphicFramePr>
          <p:cNvPr id="8" name="コンテンツ プレースホルダー 7">
            <a:extLst>
              <a:ext uri="{FF2B5EF4-FFF2-40B4-BE49-F238E27FC236}">
                <a16:creationId xmlns:a16="http://schemas.microsoft.com/office/drawing/2014/main" id="{671990EC-9C81-4BE9-A0B9-E8E481B93535}"/>
              </a:ext>
            </a:extLst>
          </p:cNvPr>
          <p:cNvGraphicFramePr>
            <a:graphicFrameLocks noGrp="1"/>
          </p:cNvGraphicFramePr>
          <p:nvPr>
            <p:ph idx="1"/>
            <p:extLst/>
          </p:nvPr>
        </p:nvGraphicFramePr>
        <p:xfrm>
          <a:off x="1553030" y="1196751"/>
          <a:ext cx="9322404" cy="5524723"/>
        </p:xfrm>
        <a:graphic>
          <a:graphicData uri="http://schemas.openxmlformats.org/drawingml/2006/chart">
            <c:chart xmlns:c="http://schemas.openxmlformats.org/drawingml/2006/chart" xmlns:r="http://schemas.openxmlformats.org/officeDocument/2006/relationships" r:id="rId2"/>
          </a:graphicData>
        </a:graphic>
      </p:graphicFrame>
      <p:sp>
        <p:nvSpPr>
          <p:cNvPr id="3" name="スライド番号プレースホルダー 2"/>
          <p:cNvSpPr>
            <a:spLocks noGrp="1"/>
          </p:cNvSpPr>
          <p:nvPr>
            <p:ph type="sldNum" sz="quarter" idx="12"/>
          </p:nvPr>
        </p:nvSpPr>
        <p:spPr/>
        <p:txBody>
          <a:bodyPr/>
          <a:lstStyle/>
          <a:p>
            <a:fld id="{C4034E08-165E-49B9-AF20-81360D3E4660}" type="slidenum">
              <a:rPr kumimoji="1" lang="ja-JP" altLang="en-US" smtClean="0"/>
              <a:t>22</a:t>
            </a:fld>
            <a:endParaRPr kumimoji="1" lang="ja-JP" altLang="en-US"/>
          </a:p>
        </p:txBody>
      </p:sp>
    </p:spTree>
    <p:extLst>
      <p:ext uri="{BB962C8B-B14F-4D97-AF65-F5344CB8AC3E}">
        <p14:creationId xmlns:p14="http://schemas.microsoft.com/office/powerpoint/2010/main" val="31650397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a:blip r:embed="rId2"/>
          <a:stretch>
            <a:fillRect/>
          </a:stretch>
        </p:blipFill>
        <p:spPr>
          <a:xfrm>
            <a:off x="1857829" y="1"/>
            <a:ext cx="7432278" cy="2737534"/>
          </a:xfrm>
          <a:prstGeom prst="rect">
            <a:avLst/>
          </a:prstGeom>
        </p:spPr>
      </p:pic>
      <p:pic>
        <p:nvPicPr>
          <p:cNvPr id="8" name="コンテンツ プレースホルダー 7"/>
          <p:cNvPicPr>
            <a:picLocks noGrp="1" noChangeAspect="1"/>
          </p:cNvPicPr>
          <p:nvPr>
            <p:ph idx="1"/>
          </p:nvPr>
        </p:nvPicPr>
        <p:blipFill>
          <a:blip r:embed="rId3"/>
          <a:stretch>
            <a:fillRect/>
          </a:stretch>
        </p:blipFill>
        <p:spPr>
          <a:xfrm>
            <a:off x="904221" y="2737535"/>
            <a:ext cx="10406934" cy="3431036"/>
          </a:xfrm>
          <a:prstGeom prst="rect">
            <a:avLst/>
          </a:prstGeom>
        </p:spPr>
      </p:pic>
      <p:sp>
        <p:nvSpPr>
          <p:cNvPr id="4" name="日付プレースホルダー 3"/>
          <p:cNvSpPr>
            <a:spLocks noGrp="1"/>
          </p:cNvSpPr>
          <p:nvPr>
            <p:ph type="dt" sz="half" idx="10"/>
          </p:nvPr>
        </p:nvSpPr>
        <p:spPr/>
        <p:txBody>
          <a:bodyPr/>
          <a:lstStyle/>
          <a:p>
            <a:fld id="{8864A512-0C9A-491D-BA73-F1DA0E5424A1}" type="datetime1">
              <a:rPr kumimoji="1" lang="ja-JP" altLang="en-US" smtClean="0"/>
              <a:t>2017/11/12</a:t>
            </a:fld>
            <a:endParaRPr kumimoji="1" lang="ja-JP" altLang="en-US"/>
          </a:p>
        </p:txBody>
      </p:sp>
      <p:sp>
        <p:nvSpPr>
          <p:cNvPr id="6" name="スライド番号プレースホルダー 5"/>
          <p:cNvSpPr>
            <a:spLocks noGrp="1"/>
          </p:cNvSpPr>
          <p:nvPr>
            <p:ph type="sldNum" sz="quarter" idx="12"/>
          </p:nvPr>
        </p:nvSpPr>
        <p:spPr/>
        <p:txBody>
          <a:bodyPr/>
          <a:lstStyle/>
          <a:p>
            <a:fld id="{C4034E08-165E-49B9-AF20-81360D3E4660}" type="slidenum">
              <a:rPr kumimoji="1" lang="ja-JP" altLang="en-US" smtClean="0"/>
              <a:t>23</a:t>
            </a:fld>
            <a:endParaRPr kumimoji="1" lang="ja-JP" altLang="en-US"/>
          </a:p>
        </p:txBody>
      </p:sp>
      <p:sp>
        <p:nvSpPr>
          <p:cNvPr id="9" name="テキスト ボックス 8"/>
          <p:cNvSpPr txBox="1"/>
          <p:nvPr/>
        </p:nvSpPr>
        <p:spPr>
          <a:xfrm>
            <a:off x="1654629" y="3899055"/>
            <a:ext cx="3025187" cy="369332"/>
          </a:xfrm>
          <a:prstGeom prst="rect">
            <a:avLst/>
          </a:prstGeom>
          <a:noFill/>
        </p:spPr>
        <p:txBody>
          <a:bodyPr wrap="none" rtlCol="0">
            <a:spAutoFit/>
          </a:bodyPr>
          <a:lstStyle/>
          <a:p>
            <a:r>
              <a:rPr kumimoji="1" lang="ja-JP" altLang="en-US" b="1" dirty="0">
                <a:solidFill>
                  <a:srgbClr val="FF0000"/>
                </a:solidFill>
              </a:rPr>
              <a:t>プラザ合意＝</a:t>
            </a:r>
            <a:r>
              <a:rPr kumimoji="1" lang="en-US" altLang="ja-JP" b="1" dirty="0">
                <a:solidFill>
                  <a:srgbClr val="FF0000"/>
                </a:solidFill>
              </a:rPr>
              <a:t>1985</a:t>
            </a:r>
            <a:r>
              <a:rPr kumimoji="1" lang="ja-JP" altLang="en-US" b="1" dirty="0">
                <a:solidFill>
                  <a:srgbClr val="FF0000"/>
                </a:solidFill>
              </a:rPr>
              <a:t>年と円高</a:t>
            </a:r>
          </a:p>
        </p:txBody>
      </p:sp>
      <p:sp>
        <p:nvSpPr>
          <p:cNvPr id="10" name="テキスト ボックス 9"/>
          <p:cNvSpPr txBox="1"/>
          <p:nvPr/>
        </p:nvSpPr>
        <p:spPr>
          <a:xfrm>
            <a:off x="4096640" y="4664481"/>
            <a:ext cx="4801314" cy="369332"/>
          </a:xfrm>
          <a:prstGeom prst="rect">
            <a:avLst/>
          </a:prstGeom>
          <a:noFill/>
        </p:spPr>
        <p:txBody>
          <a:bodyPr wrap="none" rtlCol="0">
            <a:spAutoFit/>
          </a:bodyPr>
          <a:lstStyle/>
          <a:p>
            <a:r>
              <a:rPr kumimoji="1" lang="ja-JP" altLang="en-US" b="1" dirty="0">
                <a:solidFill>
                  <a:srgbClr val="FF0000"/>
                </a:solidFill>
              </a:rPr>
              <a:t>超円高（百円ライン）と中国シフトへの転換</a:t>
            </a:r>
          </a:p>
        </p:txBody>
      </p:sp>
    </p:spTree>
    <p:extLst>
      <p:ext uri="{BB962C8B-B14F-4D97-AF65-F5344CB8AC3E}">
        <p14:creationId xmlns:p14="http://schemas.microsoft.com/office/powerpoint/2010/main" val="11727821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a:blip r:embed="rId2"/>
          <a:stretch>
            <a:fillRect/>
          </a:stretch>
        </p:blipFill>
        <p:spPr>
          <a:xfrm>
            <a:off x="3705225" y="2819400"/>
            <a:ext cx="4781550" cy="1219200"/>
          </a:xfrm>
          <a:prstGeom prst="rect">
            <a:avLst/>
          </a:prstGeom>
        </p:spPr>
      </p:pic>
      <p:pic>
        <p:nvPicPr>
          <p:cNvPr id="8" name="図 7"/>
          <p:cNvPicPr>
            <a:picLocks noChangeAspect="1"/>
          </p:cNvPicPr>
          <p:nvPr/>
        </p:nvPicPr>
        <p:blipFill>
          <a:blip r:embed="rId3"/>
          <a:stretch>
            <a:fillRect/>
          </a:stretch>
        </p:blipFill>
        <p:spPr>
          <a:xfrm>
            <a:off x="3667125" y="2805112"/>
            <a:ext cx="4857750" cy="1247775"/>
          </a:xfrm>
          <a:prstGeom prst="rect">
            <a:avLst/>
          </a:prstGeom>
        </p:spPr>
      </p:pic>
      <p:pic>
        <p:nvPicPr>
          <p:cNvPr id="6" name="コンテンツ プレースホルダー 5"/>
          <p:cNvPicPr>
            <a:picLocks noGrp="1" noChangeAspect="1"/>
          </p:cNvPicPr>
          <p:nvPr>
            <p:ph idx="1"/>
          </p:nvPr>
        </p:nvPicPr>
        <p:blipFill>
          <a:blip r:embed="rId4"/>
          <a:stretch>
            <a:fillRect/>
          </a:stretch>
        </p:blipFill>
        <p:spPr>
          <a:xfrm>
            <a:off x="1349829" y="2354094"/>
            <a:ext cx="10187175" cy="4182893"/>
          </a:xfrm>
          <a:prstGeom prst="rect">
            <a:avLst/>
          </a:prstGeom>
        </p:spPr>
      </p:pic>
      <p:sp>
        <p:nvSpPr>
          <p:cNvPr id="4" name="日付プレースホルダー 3"/>
          <p:cNvSpPr>
            <a:spLocks noGrp="1"/>
          </p:cNvSpPr>
          <p:nvPr>
            <p:ph type="dt" sz="half" idx="10"/>
          </p:nvPr>
        </p:nvSpPr>
        <p:spPr/>
        <p:txBody>
          <a:bodyPr/>
          <a:lstStyle/>
          <a:p>
            <a:fld id="{05F470DC-11C1-4F86-82FF-85C6F5FB8276}" type="datetime1">
              <a:rPr kumimoji="1" lang="ja-JP" altLang="en-US" smtClean="0"/>
              <a:t>2017/11/12</a:t>
            </a:fld>
            <a:endParaRPr kumimoji="1" lang="ja-JP" altLang="en-US"/>
          </a:p>
        </p:txBody>
      </p:sp>
      <p:sp>
        <p:nvSpPr>
          <p:cNvPr id="5" name="スライド番号プレースホルダー 4"/>
          <p:cNvSpPr>
            <a:spLocks noGrp="1"/>
          </p:cNvSpPr>
          <p:nvPr>
            <p:ph type="sldNum" sz="quarter" idx="12"/>
          </p:nvPr>
        </p:nvSpPr>
        <p:spPr/>
        <p:txBody>
          <a:bodyPr/>
          <a:lstStyle/>
          <a:p>
            <a:fld id="{C4034E08-165E-49B9-AF20-81360D3E4660}" type="slidenum">
              <a:rPr kumimoji="1" lang="ja-JP" altLang="en-US" smtClean="0"/>
              <a:t>24</a:t>
            </a:fld>
            <a:endParaRPr kumimoji="1" lang="ja-JP" altLang="en-US"/>
          </a:p>
        </p:txBody>
      </p:sp>
      <p:pic>
        <p:nvPicPr>
          <p:cNvPr id="12" name="図 11"/>
          <p:cNvPicPr>
            <a:picLocks noChangeAspect="1"/>
          </p:cNvPicPr>
          <p:nvPr/>
        </p:nvPicPr>
        <p:blipFill>
          <a:blip r:embed="rId5"/>
          <a:stretch>
            <a:fillRect/>
          </a:stretch>
        </p:blipFill>
        <p:spPr>
          <a:xfrm>
            <a:off x="548092" y="187199"/>
            <a:ext cx="11353622" cy="2166894"/>
          </a:xfrm>
          <a:prstGeom prst="rect">
            <a:avLst/>
          </a:prstGeom>
        </p:spPr>
      </p:pic>
    </p:spTree>
    <p:extLst>
      <p:ext uri="{BB962C8B-B14F-4D97-AF65-F5344CB8AC3E}">
        <p14:creationId xmlns:p14="http://schemas.microsoft.com/office/powerpoint/2010/main" val="331462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CD3891E-53F6-4416-BF64-08214920D806}"/>
              </a:ext>
            </a:extLst>
          </p:cNvPr>
          <p:cNvSpPr>
            <a:spLocks noGrp="1"/>
          </p:cNvSpPr>
          <p:nvPr>
            <p:ph type="title"/>
          </p:nvPr>
        </p:nvSpPr>
        <p:spPr>
          <a:xfrm>
            <a:off x="482600" y="314326"/>
            <a:ext cx="10515600" cy="667808"/>
          </a:xfrm>
        </p:spPr>
        <p:txBody>
          <a:bodyPr>
            <a:normAutofit/>
          </a:bodyPr>
          <a:lstStyle/>
          <a:p>
            <a:r>
              <a:rPr lang="en-US" altLang="ja-JP" sz="3600" dirty="0">
                <a:solidFill>
                  <a:srgbClr val="9966FF"/>
                </a:solidFill>
                <a:latin typeface="HGP明朝B" panose="02020800000000000000" pitchFamily="18" charset="-128"/>
                <a:ea typeface="HGP明朝B" panose="02020800000000000000" pitchFamily="18" charset="-128"/>
              </a:rPr>
              <a:t>【</a:t>
            </a:r>
            <a:r>
              <a:rPr lang="ja-JP" altLang="en-US" sz="3600" dirty="0">
                <a:solidFill>
                  <a:srgbClr val="9966FF"/>
                </a:solidFill>
                <a:latin typeface="HGP明朝B" panose="02020800000000000000" pitchFamily="18" charset="-128"/>
                <a:ea typeface="HGP明朝B" panose="02020800000000000000" pitchFamily="18" charset="-128"/>
              </a:rPr>
              <a:t> </a:t>
            </a:r>
            <a:r>
              <a:rPr lang="en-US" altLang="ja-JP" sz="3600" dirty="0">
                <a:solidFill>
                  <a:srgbClr val="9966FF"/>
                </a:solidFill>
                <a:latin typeface="HGP明朝B" panose="02020800000000000000" pitchFamily="18" charset="-128"/>
                <a:ea typeface="HGP明朝B" panose="02020800000000000000" pitchFamily="18" charset="-128"/>
              </a:rPr>
              <a:t>I</a:t>
            </a:r>
            <a:r>
              <a:rPr lang="ja-JP" altLang="en-US" sz="3600" dirty="0">
                <a:solidFill>
                  <a:srgbClr val="9966FF"/>
                </a:solidFill>
                <a:latin typeface="HGP明朝B" panose="02020800000000000000" pitchFamily="18" charset="-128"/>
                <a:ea typeface="HGP明朝B" panose="02020800000000000000" pitchFamily="18" charset="-128"/>
              </a:rPr>
              <a:t> </a:t>
            </a:r>
            <a:r>
              <a:rPr lang="en-US" altLang="ja-JP" sz="3600" dirty="0">
                <a:solidFill>
                  <a:srgbClr val="9966FF"/>
                </a:solidFill>
                <a:latin typeface="HGP明朝B" panose="02020800000000000000" pitchFamily="18" charset="-128"/>
                <a:ea typeface="HGP明朝B" panose="02020800000000000000" pitchFamily="18" charset="-128"/>
              </a:rPr>
              <a:t>】</a:t>
            </a:r>
            <a:r>
              <a:rPr lang="ja-JP" altLang="en-US" sz="3600" dirty="0">
                <a:solidFill>
                  <a:srgbClr val="9966FF"/>
                </a:solidFill>
                <a:latin typeface="HGP明朝B" panose="02020800000000000000" pitchFamily="18" charset="-128"/>
                <a:ea typeface="HGP明朝B" panose="02020800000000000000" pitchFamily="18" charset="-128"/>
              </a:rPr>
              <a:t>ウラルの核惨事</a:t>
            </a:r>
            <a:endParaRPr kumimoji="1" lang="ja-JP" altLang="en-US" sz="3600" dirty="0">
              <a:solidFill>
                <a:srgbClr val="9966FF"/>
              </a:solidFill>
              <a:latin typeface="HGP明朝B" panose="02020800000000000000" pitchFamily="18" charset="-128"/>
              <a:ea typeface="HGP明朝B" panose="02020800000000000000" pitchFamily="18" charset="-128"/>
            </a:endParaRPr>
          </a:p>
        </p:txBody>
      </p:sp>
      <p:sp>
        <p:nvSpPr>
          <p:cNvPr id="3" name="コンテンツ プレースホルダー 2">
            <a:extLst>
              <a:ext uri="{FF2B5EF4-FFF2-40B4-BE49-F238E27FC236}">
                <a16:creationId xmlns:a16="http://schemas.microsoft.com/office/drawing/2014/main" id="{E3F57470-B5DA-4C89-AA40-BF6FF4ADCA77}"/>
              </a:ext>
            </a:extLst>
          </p:cNvPr>
          <p:cNvSpPr>
            <a:spLocks noGrp="1"/>
          </p:cNvSpPr>
          <p:nvPr>
            <p:ph idx="1"/>
          </p:nvPr>
        </p:nvSpPr>
        <p:spPr>
          <a:xfrm>
            <a:off x="482600" y="1336252"/>
            <a:ext cx="10811933" cy="4918244"/>
          </a:xfrm>
        </p:spPr>
        <p:txBody>
          <a:bodyPr>
            <a:normAutofit/>
          </a:bodyPr>
          <a:lstStyle/>
          <a:p>
            <a:pPr marL="0" indent="0">
              <a:buNone/>
            </a:pPr>
            <a:r>
              <a:rPr lang="ja-JP" altLang="en-US" dirty="0">
                <a:solidFill>
                  <a:srgbClr val="9966FF"/>
                </a:solidFill>
                <a:latin typeface="HGP明朝B" panose="02020800000000000000" pitchFamily="18" charset="-128"/>
                <a:ea typeface="HGP明朝B" panose="02020800000000000000" pitchFamily="18" charset="-128"/>
              </a:rPr>
              <a:t>①液状核廃棄物貯蔵タンクの化学爆発事故</a:t>
            </a:r>
            <a:endParaRPr lang="en-US" altLang="ja-JP" dirty="0">
              <a:solidFill>
                <a:srgbClr val="9966FF"/>
              </a:solidFill>
              <a:latin typeface="HGP明朝B" panose="02020800000000000000" pitchFamily="18" charset="-128"/>
              <a:ea typeface="HGP明朝B" panose="02020800000000000000" pitchFamily="18" charset="-128"/>
            </a:endParaRPr>
          </a:p>
          <a:p>
            <a:pPr marL="0" indent="0">
              <a:buNone/>
            </a:pPr>
            <a:r>
              <a:rPr kumimoji="1" lang="ja-JP" altLang="en-US" dirty="0">
                <a:solidFill>
                  <a:srgbClr val="9966FF"/>
                </a:solidFill>
                <a:latin typeface="HGP明朝B" panose="02020800000000000000" pitchFamily="18" charset="-128"/>
                <a:ea typeface="HGP明朝B" panose="02020800000000000000" pitchFamily="18" charset="-128"/>
              </a:rPr>
              <a:t>②放射性核種のテチャ川流域垂れ流し被害（</a:t>
            </a:r>
            <a:r>
              <a:rPr kumimoji="1" lang="en-US" altLang="ja-JP" dirty="0">
                <a:solidFill>
                  <a:srgbClr val="9966FF"/>
                </a:solidFill>
                <a:latin typeface="HGP明朝B" panose="02020800000000000000" pitchFamily="18" charset="-128"/>
                <a:ea typeface="HGP明朝B" panose="02020800000000000000" pitchFamily="18" charset="-128"/>
              </a:rPr>
              <a:t>1949</a:t>
            </a:r>
            <a:r>
              <a:rPr kumimoji="1" lang="ja-JP" altLang="en-US" dirty="0">
                <a:solidFill>
                  <a:srgbClr val="9966FF"/>
                </a:solidFill>
                <a:latin typeface="HGP明朝B" panose="02020800000000000000" pitchFamily="18" charset="-128"/>
                <a:ea typeface="HGP明朝B" panose="02020800000000000000" pitchFamily="18" charset="-128"/>
              </a:rPr>
              <a:t>年以来）</a:t>
            </a:r>
            <a:endParaRPr kumimoji="1" lang="en-US" altLang="ja-JP" dirty="0">
              <a:solidFill>
                <a:srgbClr val="9966FF"/>
              </a:solidFill>
              <a:latin typeface="HGP明朝B" panose="02020800000000000000" pitchFamily="18" charset="-128"/>
              <a:ea typeface="HGP明朝B" panose="02020800000000000000" pitchFamily="18" charset="-128"/>
            </a:endParaRPr>
          </a:p>
          <a:p>
            <a:pPr marL="0" indent="0">
              <a:buNone/>
            </a:pPr>
            <a:r>
              <a:rPr lang="ja-JP" altLang="en-US" dirty="0">
                <a:solidFill>
                  <a:srgbClr val="9966FF"/>
                </a:solidFill>
                <a:latin typeface="HGP明朝B" panose="02020800000000000000" pitchFamily="18" charset="-128"/>
                <a:ea typeface="HGP明朝B" panose="02020800000000000000" pitchFamily="18" charset="-128"/>
              </a:rPr>
              <a:t>③干ばつによる汚染堆積物の拡散被害</a:t>
            </a:r>
            <a:endParaRPr lang="en-US" altLang="ja-JP" dirty="0">
              <a:solidFill>
                <a:srgbClr val="9966FF"/>
              </a:solidFill>
              <a:latin typeface="HGP明朝B" panose="02020800000000000000" pitchFamily="18" charset="-128"/>
              <a:ea typeface="HGP明朝B" panose="02020800000000000000" pitchFamily="18" charset="-128"/>
            </a:endParaRPr>
          </a:p>
          <a:p>
            <a:pPr marL="0" indent="0">
              <a:buNone/>
            </a:pPr>
            <a:r>
              <a:rPr kumimoji="1" lang="ja-JP" altLang="en-US" dirty="0">
                <a:solidFill>
                  <a:srgbClr val="9966FF"/>
                </a:solidFill>
                <a:latin typeface="HGP明朝B" panose="02020800000000000000" pitchFamily="18" charset="-128"/>
                <a:ea typeface="HGP明朝B" panose="02020800000000000000" pitchFamily="18" charset="-128"/>
              </a:rPr>
              <a:t>④汚染地域住民の強制退去（チェルノブイリと福島の前例）</a:t>
            </a:r>
            <a:endParaRPr kumimoji="1" lang="en-US" altLang="ja-JP" dirty="0">
              <a:solidFill>
                <a:srgbClr val="9966FF"/>
              </a:solidFill>
              <a:latin typeface="HGP明朝B" panose="02020800000000000000" pitchFamily="18" charset="-128"/>
              <a:ea typeface="HGP明朝B" panose="02020800000000000000" pitchFamily="18" charset="-128"/>
            </a:endParaRPr>
          </a:p>
          <a:p>
            <a:pPr marL="0" indent="0">
              <a:buNone/>
            </a:pPr>
            <a:r>
              <a:rPr lang="ja-JP" altLang="en-US" dirty="0">
                <a:solidFill>
                  <a:srgbClr val="9966FF"/>
                </a:solidFill>
                <a:latin typeface="HGP明朝B" panose="02020800000000000000" pitchFamily="18" charset="-128"/>
                <a:ea typeface="HGP明朝B" panose="02020800000000000000" pitchFamily="18" charset="-128"/>
              </a:rPr>
              <a:t>⑤除染作業従事者の強度の被ばくとその事実の隠蔽</a:t>
            </a:r>
            <a:endParaRPr lang="en-US" altLang="ja-JP" dirty="0">
              <a:solidFill>
                <a:srgbClr val="9966FF"/>
              </a:solidFill>
              <a:latin typeface="HGP明朝B" panose="02020800000000000000" pitchFamily="18" charset="-128"/>
              <a:ea typeface="HGP明朝B" panose="02020800000000000000" pitchFamily="18" charset="-128"/>
            </a:endParaRPr>
          </a:p>
          <a:p>
            <a:pPr marL="0" indent="0">
              <a:buNone/>
            </a:pPr>
            <a:r>
              <a:rPr kumimoji="1" lang="ja-JP" altLang="en-US" dirty="0">
                <a:solidFill>
                  <a:srgbClr val="9966FF"/>
                </a:solidFill>
                <a:latin typeface="HGP明朝B" panose="02020800000000000000" pitchFamily="18" charset="-128"/>
                <a:ea typeface="HGP明朝B" panose="02020800000000000000" pitchFamily="18" charset="-128"/>
              </a:rPr>
              <a:t>⑥科学者の大規模な汚染地域調査と研究蓄積とその国家機密化</a:t>
            </a:r>
            <a:endParaRPr kumimoji="1" lang="en-US" altLang="ja-JP" dirty="0">
              <a:solidFill>
                <a:srgbClr val="9966FF"/>
              </a:solidFill>
              <a:latin typeface="HGP明朝B" panose="02020800000000000000" pitchFamily="18" charset="-128"/>
              <a:ea typeface="HGP明朝B" panose="02020800000000000000" pitchFamily="18" charset="-128"/>
            </a:endParaRPr>
          </a:p>
          <a:p>
            <a:pPr marL="0" indent="0">
              <a:buNone/>
            </a:pPr>
            <a:r>
              <a:rPr lang="ja-JP" altLang="en-US" dirty="0">
                <a:solidFill>
                  <a:srgbClr val="9966FF"/>
                </a:solidFill>
                <a:latin typeface="HGP明朝B" panose="02020800000000000000" pitchFamily="18" charset="-128"/>
                <a:ea typeface="HGP明朝B" panose="02020800000000000000" pitchFamily="18" charset="-128"/>
              </a:rPr>
              <a:t>⑦調査従事科学者の被ばく（白血病死）</a:t>
            </a:r>
            <a:endParaRPr lang="en-US" altLang="ja-JP" dirty="0">
              <a:solidFill>
                <a:srgbClr val="9966FF"/>
              </a:solidFill>
              <a:latin typeface="HGP明朝B" panose="02020800000000000000" pitchFamily="18" charset="-128"/>
              <a:ea typeface="HGP明朝B" panose="02020800000000000000" pitchFamily="18" charset="-128"/>
            </a:endParaRPr>
          </a:p>
          <a:p>
            <a:pPr marL="0" indent="0">
              <a:buNone/>
            </a:pPr>
            <a:r>
              <a:rPr lang="ja-JP" altLang="en-US" dirty="0">
                <a:solidFill>
                  <a:srgbClr val="9966FF"/>
                </a:solidFill>
                <a:latin typeface="HGP明朝B" panose="02020800000000000000" pitchFamily="18" charset="-128"/>
                <a:ea typeface="HGP明朝B" panose="02020800000000000000" pitchFamily="18" charset="-128"/>
              </a:rPr>
              <a:t>⑧その他多く　</a:t>
            </a:r>
            <a:endParaRPr kumimoji="1" lang="en-US" altLang="ja-JP" dirty="0">
              <a:solidFill>
                <a:srgbClr val="9966FF"/>
              </a:solidFill>
              <a:latin typeface="HGP明朝B" panose="02020800000000000000" pitchFamily="18" charset="-128"/>
              <a:ea typeface="HGP明朝B" panose="02020800000000000000" pitchFamily="18" charset="-128"/>
            </a:endParaRPr>
          </a:p>
          <a:p>
            <a:pPr marL="0" indent="0">
              <a:buNone/>
            </a:pPr>
            <a:r>
              <a:rPr lang="ja-JP" altLang="en-US" dirty="0"/>
              <a:t>　　参考文献：ジョレス・メドヴェージェフ</a:t>
            </a:r>
            <a:r>
              <a:rPr lang="en-US" altLang="ja-JP" dirty="0"/>
              <a:t>『</a:t>
            </a:r>
            <a:r>
              <a:rPr lang="ja-JP" altLang="en-US" dirty="0"/>
              <a:t>ウラルの核惨事</a:t>
            </a:r>
            <a:r>
              <a:rPr lang="en-US" altLang="ja-JP" dirty="0"/>
              <a:t>』</a:t>
            </a:r>
          </a:p>
          <a:p>
            <a:endParaRPr kumimoji="1" lang="ja-JP" altLang="en-US" dirty="0"/>
          </a:p>
        </p:txBody>
      </p:sp>
    </p:spTree>
    <p:extLst>
      <p:ext uri="{BB962C8B-B14F-4D97-AF65-F5344CB8AC3E}">
        <p14:creationId xmlns:p14="http://schemas.microsoft.com/office/powerpoint/2010/main" val="2211665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p:txBody>
          <a:bodyPr/>
          <a:lstStyle/>
          <a:p>
            <a:fld id="{F635A362-6EBB-4BAE-B64C-A76D8A9BB153}" type="datetime1">
              <a:rPr kumimoji="1" lang="ja-JP" altLang="en-US" smtClean="0"/>
              <a:pPr/>
              <a:t>2017/11/12</a:t>
            </a:fld>
            <a:endParaRPr kumimoji="1" lang="ja-JP" altLang="en-US" dirty="0"/>
          </a:p>
        </p:txBody>
      </p:sp>
      <p:sp>
        <p:nvSpPr>
          <p:cNvPr id="5" name="スライド番号プレースホルダー 4"/>
          <p:cNvSpPr>
            <a:spLocks noGrp="1"/>
          </p:cNvSpPr>
          <p:nvPr>
            <p:ph type="sldNum" sz="quarter" idx="12"/>
          </p:nvPr>
        </p:nvSpPr>
        <p:spPr/>
        <p:txBody>
          <a:bodyPr/>
          <a:lstStyle/>
          <a:p>
            <a:fld id="{3E9F5B9B-C180-4518-AB3F-778435B51A68}" type="slidenum">
              <a:rPr kumimoji="1" lang="ja-JP" altLang="en-US" smtClean="0"/>
              <a:pPr/>
              <a:t>4</a:t>
            </a:fld>
            <a:endParaRPr kumimoji="1" lang="ja-JP" altLang="en-US" dirty="0"/>
          </a:p>
        </p:txBody>
      </p:sp>
      <p:pic>
        <p:nvPicPr>
          <p:cNvPr id="6" name="コンテンツ プレースホルダー 5" descr="http://pds.exblog.jp/pds/1/201108/13/75/c0139575_8242896.gif"/>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79600" y="304800"/>
            <a:ext cx="8890000" cy="6282267"/>
          </a:xfrm>
          <a:prstGeom prst="rect">
            <a:avLst/>
          </a:prstGeom>
          <a:noFill/>
          <a:ln>
            <a:noFill/>
          </a:ln>
        </p:spPr>
      </p:pic>
    </p:spTree>
    <p:extLst>
      <p:ext uri="{BB962C8B-B14F-4D97-AF65-F5344CB8AC3E}">
        <p14:creationId xmlns:p14="http://schemas.microsoft.com/office/powerpoint/2010/main" val="32917350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65278"/>
            <a:ext cx="11667744" cy="1269451"/>
          </a:xfrm>
        </p:spPr>
        <p:txBody>
          <a:bodyPr>
            <a:normAutofit fontScale="90000"/>
          </a:bodyPr>
          <a:lstStyle/>
          <a:p>
            <a:r>
              <a:rPr lang="en-US" altLang="ja-JP" sz="3100" b="1" dirty="0">
                <a:solidFill>
                  <a:srgbClr val="9966FF"/>
                </a:solidFill>
                <a:latin typeface="HGP明朝B" panose="02020800000000000000" pitchFamily="18" charset="-128"/>
                <a:ea typeface="HGP明朝B" panose="02020800000000000000" pitchFamily="18" charset="-128"/>
              </a:rPr>
              <a:t>【II】 1957</a:t>
            </a:r>
            <a:r>
              <a:rPr lang="ja-JP" altLang="en-US" sz="3100" b="1" dirty="0">
                <a:solidFill>
                  <a:srgbClr val="9966FF"/>
                </a:solidFill>
                <a:latin typeface="HGP明朝B" panose="02020800000000000000" pitchFamily="18" charset="-128"/>
                <a:ea typeface="HGP明朝B" panose="02020800000000000000" pitchFamily="18" charset="-128"/>
              </a:rPr>
              <a:t>年プライス・アンダーソン</a:t>
            </a:r>
            <a:r>
              <a:rPr lang="en-US" altLang="ja-JP" sz="3100" b="1" dirty="0">
                <a:solidFill>
                  <a:srgbClr val="9966FF"/>
                </a:solidFill>
                <a:latin typeface="HGP明朝B" panose="02020800000000000000" pitchFamily="18" charset="-128"/>
                <a:ea typeface="HGP明朝B" panose="02020800000000000000" pitchFamily="18" charset="-128"/>
              </a:rPr>
              <a:t>Price/Anderson</a:t>
            </a:r>
            <a:r>
              <a:rPr lang="ja-JP" altLang="en-US" sz="3100" b="1" dirty="0">
                <a:solidFill>
                  <a:srgbClr val="9966FF"/>
                </a:solidFill>
                <a:latin typeface="HGP明朝B" panose="02020800000000000000" pitchFamily="18" charset="-128"/>
                <a:ea typeface="HGP明朝B" panose="02020800000000000000" pitchFamily="18" charset="-128"/>
              </a:rPr>
              <a:t>法と事故責任免責の流れ</a:t>
            </a:r>
            <a:br>
              <a:rPr lang="en-US" altLang="ja-JP" sz="3600" dirty="0"/>
            </a:br>
            <a:r>
              <a:rPr lang="ja-JP" altLang="en-US" sz="3600" dirty="0">
                <a:solidFill>
                  <a:srgbClr val="FF6600"/>
                </a:solidFill>
                <a:latin typeface="HGP明朝E" panose="02020900000000000000" pitchFamily="18" charset="-128"/>
                <a:ea typeface="HGP明朝E" panose="02020900000000000000" pitchFamily="18" charset="-128"/>
                <a:cs typeface="Arial Unicode MS" pitchFamily="50" charset="-128"/>
              </a:rPr>
              <a:t>　　　</a:t>
            </a:r>
            <a:r>
              <a:rPr lang="ja-JP" altLang="en-US" sz="2700" b="1" dirty="0">
                <a:solidFill>
                  <a:srgbClr val="FF9933"/>
                </a:solidFill>
                <a:latin typeface="HGP明朝B" panose="02020800000000000000" pitchFamily="18" charset="-128"/>
                <a:ea typeface="HGP明朝B" panose="02020800000000000000" pitchFamily="18" charset="-128"/>
              </a:rPr>
              <a:t>原子力災害補償法制のモデルを提供、原子炉事故予想も公表</a:t>
            </a:r>
            <a:br>
              <a:rPr lang="ja-JP" altLang="en-US" sz="3600" dirty="0"/>
            </a:br>
            <a:r>
              <a:rPr lang="ja-JP" altLang="en-US" sz="3600" dirty="0"/>
              <a:t>　　</a:t>
            </a:r>
            <a:r>
              <a:rPr lang="ja-JP" altLang="en-US" sz="2700" dirty="0">
                <a:solidFill>
                  <a:srgbClr val="FF6600"/>
                </a:solidFill>
                <a:latin typeface="HGP明朝E" panose="02020900000000000000" pitchFamily="18" charset="-128"/>
                <a:ea typeface="HGP明朝E" panose="02020900000000000000" pitchFamily="18" charset="-128"/>
                <a:cs typeface="Arial Unicode MS" pitchFamily="50" charset="-128"/>
              </a:rPr>
              <a:t>原子力発電が技術的に可能 </a:t>
            </a:r>
            <a:r>
              <a:rPr lang="ja-JP" altLang="en-US" sz="2700" dirty="0">
                <a:solidFill>
                  <a:srgbClr val="7030A0"/>
                </a:solidFill>
                <a:latin typeface="HGP明朝E" panose="02020900000000000000" pitchFamily="18" charset="-128"/>
                <a:ea typeface="HGP明朝E" panose="02020900000000000000" pitchFamily="18" charset="-128"/>
                <a:cs typeface="Arial Unicode MS" pitchFamily="50" charset="-128"/>
              </a:rPr>
              <a:t>≠</a:t>
            </a:r>
            <a:r>
              <a:rPr lang="ja-JP" altLang="en-US" sz="2700" dirty="0">
                <a:solidFill>
                  <a:srgbClr val="FF6600"/>
                </a:solidFill>
                <a:latin typeface="HGP明朝E" panose="02020900000000000000" pitchFamily="18" charset="-128"/>
                <a:ea typeface="HGP明朝E" panose="02020900000000000000" pitchFamily="18" charset="-128"/>
                <a:cs typeface="Arial Unicode MS" pitchFamily="50" charset="-128"/>
              </a:rPr>
              <a:t> 市場経済において経営的に引き合う事業</a:t>
            </a:r>
            <a:endParaRPr kumimoji="1" lang="ja-JP" altLang="en-US" sz="2700" dirty="0">
              <a:latin typeface="HGP明朝E" panose="02020900000000000000" pitchFamily="18" charset="-128"/>
              <a:ea typeface="HGP明朝E" panose="02020900000000000000" pitchFamily="18" charset="-128"/>
            </a:endParaRPr>
          </a:p>
        </p:txBody>
      </p:sp>
      <p:sp>
        <p:nvSpPr>
          <p:cNvPr id="3" name="コンテンツ プレースホルダー 2"/>
          <p:cNvSpPr>
            <a:spLocks noGrp="1"/>
          </p:cNvSpPr>
          <p:nvPr>
            <p:ph idx="1"/>
          </p:nvPr>
        </p:nvSpPr>
        <p:spPr>
          <a:xfrm>
            <a:off x="356616" y="1699853"/>
            <a:ext cx="11311128" cy="4796639"/>
          </a:xfrm>
        </p:spPr>
        <p:txBody>
          <a:bodyPr>
            <a:normAutofit fontScale="85000" lnSpcReduction="20000"/>
          </a:bodyPr>
          <a:lstStyle/>
          <a:p>
            <a:pPr marL="0" indent="0">
              <a:buNone/>
            </a:pPr>
            <a:r>
              <a:rPr lang="ja-JP" altLang="en-US" sz="2400" dirty="0">
                <a:solidFill>
                  <a:srgbClr val="FF6600"/>
                </a:solidFill>
                <a:latin typeface="HGP明朝B" panose="02020800000000000000" pitchFamily="18" charset="-128"/>
                <a:ea typeface="HGP明朝B" panose="02020800000000000000" pitchFamily="18" charset="-128"/>
              </a:rPr>
              <a:t>①原子力発電の開発過程：軍事利用／民生＝平和利用の垣根なし</a:t>
            </a:r>
            <a:endParaRPr lang="en-US" altLang="ja-JP" sz="2400" dirty="0">
              <a:solidFill>
                <a:srgbClr val="FF6600"/>
              </a:solidFill>
              <a:latin typeface="HGP明朝B" panose="02020800000000000000" pitchFamily="18" charset="-128"/>
              <a:ea typeface="HGP明朝B" panose="02020800000000000000" pitchFamily="18" charset="-128"/>
            </a:endParaRPr>
          </a:p>
          <a:p>
            <a:pPr marL="0" indent="0">
              <a:buNone/>
            </a:pPr>
            <a:r>
              <a:rPr lang="ja-JP" altLang="en-US" sz="2400" dirty="0">
                <a:latin typeface="HGP明朝B" panose="02020800000000000000" pitchFamily="18" charset="-128"/>
                <a:ea typeface="HGP明朝B" panose="02020800000000000000" pitchFamily="18" charset="-128"/>
              </a:rPr>
              <a:t>　　最初の実用動力炉：</a:t>
            </a:r>
            <a:r>
              <a:rPr lang="en-US" altLang="ja-JP" sz="2400" dirty="0">
                <a:latin typeface="HGP明朝B" panose="02020800000000000000" pitchFamily="18" charset="-128"/>
                <a:ea typeface="HGP明朝B" panose="02020800000000000000" pitchFamily="18" charset="-128"/>
              </a:rPr>
              <a:t>WH</a:t>
            </a:r>
            <a:r>
              <a:rPr lang="ja-JP" altLang="en-US" sz="2400" dirty="0">
                <a:latin typeface="HGP明朝B" panose="02020800000000000000" pitchFamily="18" charset="-128"/>
                <a:ea typeface="HGP明朝B" panose="02020800000000000000" pitchFamily="18" charset="-128"/>
              </a:rPr>
              <a:t>製</a:t>
            </a:r>
            <a:r>
              <a:rPr lang="en-US" altLang="ja-JP" sz="2400" dirty="0">
                <a:latin typeface="HGP明朝B" panose="02020800000000000000" pitchFamily="18" charset="-128"/>
                <a:ea typeface="HGP明朝B" panose="02020800000000000000" pitchFamily="18" charset="-128"/>
              </a:rPr>
              <a:t>PWR</a:t>
            </a:r>
            <a:r>
              <a:rPr lang="ja-JP" altLang="en-US" sz="2400" dirty="0">
                <a:latin typeface="HGP明朝B" panose="02020800000000000000" pitchFamily="18" charset="-128"/>
                <a:ea typeface="HGP明朝B" panose="02020800000000000000" pitchFamily="18" charset="-128"/>
              </a:rPr>
              <a:t>加圧水炉；</a:t>
            </a:r>
            <a:r>
              <a:rPr lang="en-US" altLang="ja-JP" sz="2400" dirty="0">
                <a:latin typeface="HGP明朝B" panose="02020800000000000000" pitchFamily="18" charset="-128"/>
                <a:ea typeface="HGP明朝B" panose="02020800000000000000" pitchFamily="18" charset="-128"/>
              </a:rPr>
              <a:t>1950</a:t>
            </a:r>
            <a:r>
              <a:rPr lang="ja-JP" altLang="en-US" sz="2400" dirty="0">
                <a:latin typeface="HGP明朝B" panose="02020800000000000000" pitchFamily="18" charset="-128"/>
                <a:ea typeface="HGP明朝B" panose="02020800000000000000" pitchFamily="18" charset="-128"/>
              </a:rPr>
              <a:t>年進水の原潜ノーチラスの動力炉　</a:t>
            </a:r>
            <a:endParaRPr lang="en-US" altLang="ja-JP" sz="2400" dirty="0">
              <a:latin typeface="HGP明朝B" panose="02020800000000000000" pitchFamily="18" charset="-128"/>
              <a:ea typeface="HGP明朝B" panose="02020800000000000000" pitchFamily="18" charset="-128"/>
            </a:endParaRPr>
          </a:p>
          <a:p>
            <a:pPr marL="0" indent="0">
              <a:buNone/>
            </a:pPr>
            <a:r>
              <a:rPr lang="ja-JP" altLang="en-US" sz="2400" dirty="0">
                <a:latin typeface="HGP明朝B" panose="02020800000000000000" pitchFamily="18" charset="-128"/>
                <a:ea typeface="HGP明朝B" panose="02020800000000000000" pitchFamily="18" charset="-128"/>
              </a:rPr>
              <a:t>　　空母搭載用の布石にノウハウ蓄積：シッピングボードで</a:t>
            </a:r>
            <a:r>
              <a:rPr lang="en-US" altLang="ja-JP" sz="2400" dirty="0">
                <a:latin typeface="HGP明朝B" panose="02020800000000000000" pitchFamily="18" charset="-128"/>
                <a:ea typeface="HGP明朝B" panose="02020800000000000000" pitchFamily="18" charset="-128"/>
              </a:rPr>
              <a:t>54</a:t>
            </a:r>
            <a:r>
              <a:rPr lang="ja-JP" altLang="en-US" sz="2400" dirty="0">
                <a:latin typeface="HGP明朝B" panose="02020800000000000000" pitchFamily="18" charset="-128"/>
                <a:ea typeface="HGP明朝B" panose="02020800000000000000" pitchFamily="18" charset="-128"/>
              </a:rPr>
              <a:t>年着工・</a:t>
            </a:r>
            <a:r>
              <a:rPr lang="en-US" altLang="ja-JP" sz="2400" dirty="0">
                <a:latin typeface="HGP明朝B" panose="02020800000000000000" pitchFamily="18" charset="-128"/>
                <a:ea typeface="HGP明朝B" panose="02020800000000000000" pitchFamily="18" charset="-128"/>
              </a:rPr>
              <a:t>57</a:t>
            </a:r>
            <a:r>
              <a:rPr lang="ja-JP" altLang="en-US" sz="2400" dirty="0">
                <a:latin typeface="HGP明朝B" panose="02020800000000000000" pitchFamily="18" charset="-128"/>
                <a:ea typeface="HGP明朝B" panose="02020800000000000000" pitchFamily="18" charset="-128"/>
              </a:rPr>
              <a:t>年商用運転</a:t>
            </a:r>
            <a:endParaRPr lang="en-US" altLang="ja-JP" sz="2400" dirty="0">
              <a:latin typeface="HGP明朝B" panose="02020800000000000000" pitchFamily="18" charset="-128"/>
              <a:ea typeface="HGP明朝B" panose="02020800000000000000" pitchFamily="18" charset="-128"/>
            </a:endParaRPr>
          </a:p>
          <a:p>
            <a:pPr marL="0" indent="0">
              <a:buNone/>
            </a:pPr>
            <a:r>
              <a:rPr lang="ja-JP" altLang="en-US" sz="2400" dirty="0">
                <a:latin typeface="HGP明朝B" panose="02020800000000000000" pitchFamily="18" charset="-128"/>
                <a:ea typeface="HGP明朝B" panose="02020800000000000000" pitchFamily="18" charset="-128"/>
              </a:rPr>
              <a:t>　　ＷＨのライバル</a:t>
            </a:r>
            <a:r>
              <a:rPr lang="en-US" altLang="ja-JP" sz="2400" dirty="0">
                <a:latin typeface="HGP明朝B" panose="02020800000000000000" pitchFamily="18" charset="-128"/>
                <a:ea typeface="HGP明朝B" panose="02020800000000000000" pitchFamily="18" charset="-128"/>
              </a:rPr>
              <a:t>GE</a:t>
            </a:r>
            <a:r>
              <a:rPr lang="ja-JP" altLang="en-US" sz="2400" dirty="0">
                <a:latin typeface="HGP明朝B" panose="02020800000000000000" pitchFamily="18" charset="-128"/>
                <a:ea typeface="HGP明朝B" panose="02020800000000000000" pitchFamily="18" charset="-128"/>
              </a:rPr>
              <a:t>は金属ナトリウム冷却型を開発；原潜シーウルフ搭載、</a:t>
            </a:r>
            <a:r>
              <a:rPr lang="en-US" altLang="ja-JP" sz="2400" dirty="0">
                <a:latin typeface="HGP明朝B" panose="02020800000000000000" pitchFamily="18" charset="-128"/>
                <a:ea typeface="HGP明朝B" panose="02020800000000000000" pitchFamily="18" charset="-128"/>
              </a:rPr>
              <a:t>55</a:t>
            </a:r>
            <a:r>
              <a:rPr lang="ja-JP" altLang="en-US" sz="2400" dirty="0">
                <a:latin typeface="HGP明朝B" panose="02020800000000000000" pitchFamily="18" charset="-128"/>
                <a:ea typeface="HGP明朝B" panose="02020800000000000000" pitchFamily="18" charset="-128"/>
              </a:rPr>
              <a:t>年進水</a:t>
            </a:r>
            <a:endParaRPr lang="en-US" altLang="ja-JP" sz="2400" dirty="0">
              <a:latin typeface="HGP明朝B" panose="02020800000000000000" pitchFamily="18" charset="-128"/>
              <a:ea typeface="HGP明朝B" panose="02020800000000000000" pitchFamily="18" charset="-128"/>
            </a:endParaRPr>
          </a:p>
          <a:p>
            <a:pPr marL="0" indent="0">
              <a:buNone/>
            </a:pPr>
            <a:r>
              <a:rPr lang="ja-JP" altLang="en-US" sz="2400" dirty="0">
                <a:latin typeface="HGP明朝B" panose="02020800000000000000" pitchFamily="18" charset="-128"/>
                <a:ea typeface="HGP明朝B" panose="02020800000000000000" pitchFamily="18" charset="-128"/>
              </a:rPr>
              <a:t>　　英ｺｰﾙﾀﾞｰﾎｰﾙ型黒鉛減速・炭酸ガス冷却型</a:t>
            </a:r>
            <a:r>
              <a:rPr lang="en-US" altLang="ja-JP" sz="2400" dirty="0">
                <a:latin typeface="HGP明朝B" panose="02020800000000000000" pitchFamily="18" charset="-128"/>
                <a:ea typeface="HGP明朝B" panose="02020800000000000000" pitchFamily="18" charset="-128"/>
              </a:rPr>
              <a:t>GCR</a:t>
            </a:r>
            <a:r>
              <a:rPr lang="ja-JP" altLang="en-US" sz="2400" dirty="0">
                <a:latin typeface="HGP明朝B" panose="02020800000000000000" pitchFamily="18" charset="-128"/>
                <a:ea typeface="HGP明朝B" panose="02020800000000000000" pitchFamily="18" charset="-128"/>
              </a:rPr>
              <a:t>炉（日本原電東海発電所が</a:t>
            </a:r>
            <a:r>
              <a:rPr lang="ja-JP" altLang="en-US" sz="2400" dirty="0">
                <a:solidFill>
                  <a:srgbClr val="006666"/>
                </a:solidFill>
                <a:latin typeface="HGP明朝B" panose="02020800000000000000" pitchFamily="18" charset="-128"/>
                <a:ea typeface="HGP明朝B" panose="02020800000000000000" pitchFamily="18" charset="-128"/>
              </a:rPr>
              <a:t>改良型</a:t>
            </a:r>
            <a:r>
              <a:rPr lang="en-US" altLang="ja-JP" sz="2400" dirty="0">
                <a:solidFill>
                  <a:srgbClr val="006666"/>
                </a:solidFill>
                <a:latin typeface="HGP明朝B" panose="02020800000000000000" pitchFamily="18" charset="-128"/>
                <a:ea typeface="HGP明朝B" panose="02020800000000000000" pitchFamily="18" charset="-128"/>
              </a:rPr>
              <a:t>GCR</a:t>
            </a:r>
            <a:r>
              <a:rPr lang="ja-JP" altLang="en-US" sz="2400" dirty="0">
                <a:latin typeface="HGP明朝B" panose="02020800000000000000" pitchFamily="18" charset="-128"/>
                <a:ea typeface="HGP明朝B" panose="02020800000000000000" pitchFamily="18" charset="-128"/>
              </a:rPr>
              <a:t>を導入）</a:t>
            </a:r>
            <a:endParaRPr lang="en-US" altLang="ja-JP" sz="2400" dirty="0">
              <a:latin typeface="HGP明朝B" panose="02020800000000000000" pitchFamily="18" charset="-128"/>
              <a:ea typeface="HGP明朝B" panose="02020800000000000000" pitchFamily="18" charset="-128"/>
            </a:endParaRPr>
          </a:p>
          <a:p>
            <a:pPr marL="0" indent="0">
              <a:buNone/>
            </a:pPr>
            <a:r>
              <a:rPr lang="ja-JP" altLang="en-US" sz="2400" dirty="0">
                <a:latin typeface="HGP明朝B" panose="02020800000000000000" pitchFamily="18" charset="-128"/>
                <a:ea typeface="HGP明朝B" panose="02020800000000000000" pitchFamily="18" charset="-128"/>
              </a:rPr>
              <a:t>　　　　表向きは民生＝商用／ﾌﾟﾙﾄﾆｳﾑ変換率が高い核兵器開発用原子炉</a:t>
            </a:r>
            <a:endParaRPr lang="en-US" altLang="ja-JP" sz="2400" dirty="0">
              <a:latin typeface="HGP明朝B" panose="02020800000000000000" pitchFamily="18" charset="-128"/>
              <a:ea typeface="HGP明朝B" panose="02020800000000000000" pitchFamily="18" charset="-128"/>
            </a:endParaRPr>
          </a:p>
          <a:p>
            <a:pPr marL="0" indent="0">
              <a:buNone/>
            </a:pPr>
            <a:endParaRPr lang="en-US" altLang="ja-JP" sz="2600" dirty="0">
              <a:solidFill>
                <a:srgbClr val="FF6600"/>
              </a:solidFill>
              <a:latin typeface="HGP明朝B" panose="02020800000000000000" pitchFamily="18" charset="-128"/>
              <a:ea typeface="HGP明朝B" panose="02020800000000000000" pitchFamily="18" charset="-128"/>
            </a:endParaRPr>
          </a:p>
          <a:p>
            <a:pPr marL="0" indent="0">
              <a:buNone/>
            </a:pPr>
            <a:r>
              <a:rPr lang="ja-JP" altLang="en-US" sz="2600" dirty="0">
                <a:solidFill>
                  <a:srgbClr val="FF6600"/>
                </a:solidFill>
                <a:latin typeface="HGP明朝B" panose="02020800000000000000" pitchFamily="18" charset="-128"/>
                <a:ea typeface="HGP明朝B" panose="02020800000000000000" pitchFamily="18" charset="-128"/>
              </a:rPr>
              <a:t>②米５４年原子力法：</a:t>
            </a:r>
            <a:r>
              <a:rPr lang="ja-JP" altLang="en-US" sz="2600" dirty="0">
                <a:solidFill>
                  <a:srgbClr val="FF6699"/>
                </a:solidFill>
                <a:latin typeface="HGP明朝B" panose="02020800000000000000" pitchFamily="18" charset="-128"/>
                <a:ea typeface="HGP明朝B" panose="02020800000000000000" pitchFamily="18" charset="-128"/>
              </a:rPr>
              <a:t>アイゼンハワー「平和利用」演</a:t>
            </a:r>
            <a:r>
              <a:rPr lang="ja-JP" altLang="en-US" sz="2600" dirty="0">
                <a:solidFill>
                  <a:srgbClr val="FF6600"/>
                </a:solidFill>
                <a:latin typeface="HGP明朝B" panose="02020800000000000000" pitchFamily="18" charset="-128"/>
                <a:ea typeface="HGP明朝B" panose="02020800000000000000" pitchFamily="18" charset="-128"/>
              </a:rPr>
              <a:t>説を受け、原子力の商業利用を公認</a:t>
            </a:r>
            <a:endParaRPr lang="en-US" altLang="ja-JP" sz="2000" dirty="0">
              <a:latin typeface="HGP明朝B" panose="02020800000000000000" pitchFamily="18" charset="-128"/>
              <a:ea typeface="HGP明朝B" panose="02020800000000000000" pitchFamily="18" charset="-128"/>
            </a:endParaRPr>
          </a:p>
          <a:p>
            <a:pPr marL="0" indent="0">
              <a:buNone/>
            </a:pPr>
            <a:r>
              <a:rPr lang="ja-JP" altLang="en-US" sz="2000" dirty="0">
                <a:latin typeface="HGP明朝B" panose="02020800000000000000" pitchFamily="18" charset="-128"/>
                <a:ea typeface="HGP明朝B" panose="02020800000000000000" pitchFamily="18" charset="-128"/>
              </a:rPr>
              <a:t>　</a:t>
            </a:r>
            <a:r>
              <a:rPr lang="ja-JP" altLang="en-US" sz="2400" dirty="0">
                <a:latin typeface="HGP明朝B" panose="02020800000000000000" pitchFamily="18" charset="-128"/>
                <a:ea typeface="HGP明朝B" panose="02020800000000000000" pitchFamily="18" charset="-128"/>
              </a:rPr>
              <a:t>　ただし、</a:t>
            </a:r>
            <a:r>
              <a:rPr lang="en-US" altLang="ja-JP" sz="2400" dirty="0">
                <a:latin typeface="HGP明朝B" panose="02020800000000000000" pitchFamily="18" charset="-128"/>
                <a:ea typeface="HGP明朝B" panose="02020800000000000000" pitchFamily="18" charset="-128"/>
              </a:rPr>
              <a:t>54</a:t>
            </a:r>
            <a:r>
              <a:rPr lang="ja-JP" altLang="en-US" sz="2400" dirty="0">
                <a:latin typeface="HGP明朝B" panose="02020800000000000000" pitchFamily="18" charset="-128"/>
                <a:ea typeface="HGP明朝B" panose="02020800000000000000" pitchFamily="18" charset="-128"/>
              </a:rPr>
              <a:t>年原子力法は、原発事業者の「事故責任補償額」に言及せず。</a:t>
            </a:r>
            <a:endParaRPr lang="en-US" altLang="ja-JP" sz="2400" dirty="0">
              <a:latin typeface="HGP明朝B" panose="02020800000000000000" pitchFamily="18" charset="-128"/>
              <a:ea typeface="HGP明朝B" panose="02020800000000000000" pitchFamily="18" charset="-128"/>
            </a:endParaRPr>
          </a:p>
          <a:p>
            <a:pPr marL="0" indent="0">
              <a:buNone/>
            </a:pPr>
            <a:r>
              <a:rPr lang="ja-JP" altLang="en-US" sz="2400" dirty="0">
                <a:latin typeface="HGP明朝B" panose="02020800000000000000" pitchFamily="18" charset="-128"/>
                <a:ea typeface="HGP明朝B" panose="02020800000000000000" pitchFamily="18" charset="-128"/>
              </a:rPr>
              <a:t>　　事故なしの理想状態なら経済的にも引き合う。だが、</a:t>
            </a:r>
            <a:r>
              <a:rPr lang="ja-JP" altLang="en-US" sz="2400" dirty="0">
                <a:latin typeface="HGP明朝B" panose="02020800000000000000" pitchFamily="18" charset="-128"/>
                <a:ea typeface="HGP明朝B" panose="02020800000000000000" pitchFamily="18" charset="-128"/>
                <a:cs typeface="Arial Unicode MS" pitchFamily="50" charset="-128"/>
              </a:rPr>
              <a:t>事故が起こり、大規模な損害が発生すれば、</a:t>
            </a:r>
            <a:endParaRPr lang="en-US" altLang="ja-JP" sz="2400" dirty="0">
              <a:latin typeface="HGP明朝B" panose="02020800000000000000" pitchFamily="18" charset="-128"/>
              <a:ea typeface="HGP明朝B" panose="02020800000000000000" pitchFamily="18" charset="-128"/>
              <a:cs typeface="Arial Unicode MS" pitchFamily="50" charset="-128"/>
            </a:endParaRPr>
          </a:p>
          <a:p>
            <a:pPr marL="0" indent="0">
              <a:buNone/>
            </a:pPr>
            <a:r>
              <a:rPr lang="ja-JP" altLang="en-US" sz="2400" dirty="0">
                <a:latin typeface="HGP明朝B" panose="02020800000000000000" pitchFamily="18" charset="-128"/>
                <a:ea typeface="HGP明朝B" panose="02020800000000000000" pitchFamily="18" charset="-128"/>
                <a:cs typeface="Arial Unicode MS" pitchFamily="50" charset="-128"/>
              </a:rPr>
              <a:t>　　</a:t>
            </a:r>
            <a:r>
              <a:rPr lang="ja-JP" altLang="en-US" sz="2400" b="1" dirty="0">
                <a:solidFill>
                  <a:srgbClr val="3333FF"/>
                </a:solidFill>
                <a:latin typeface="HGP明朝B" panose="02020800000000000000" pitchFamily="18" charset="-128"/>
                <a:ea typeface="HGP明朝B" panose="02020800000000000000" pitchFamily="18" charset="-128"/>
                <a:cs typeface="Arial Unicode MS" pitchFamily="50" charset="-128"/>
              </a:rPr>
              <a:t>発電事業者は</a:t>
            </a:r>
            <a:r>
              <a:rPr lang="ja-JP" altLang="en-US" sz="2400" b="1" dirty="0">
                <a:solidFill>
                  <a:srgbClr val="FF0000"/>
                </a:solidFill>
                <a:latin typeface="HGP明朝B" panose="02020800000000000000" pitchFamily="18" charset="-128"/>
                <a:ea typeface="HGP明朝B" panose="02020800000000000000" pitchFamily="18" charset="-128"/>
                <a:cs typeface="Arial Unicode MS" pitchFamily="50" charset="-128"/>
              </a:rPr>
              <a:t>賠償金支払いのため</a:t>
            </a:r>
            <a:r>
              <a:rPr lang="ja-JP" altLang="en-US" sz="2400" b="1" dirty="0">
                <a:solidFill>
                  <a:srgbClr val="3333FF"/>
                </a:solidFill>
                <a:latin typeface="HGP明朝B" panose="02020800000000000000" pitchFamily="18" charset="-128"/>
                <a:ea typeface="HGP明朝B" panose="02020800000000000000" pitchFamily="18" charset="-128"/>
                <a:cs typeface="Arial Unicode MS" pitchFamily="50" charset="-128"/>
              </a:rPr>
              <a:t>倒産の恐れ</a:t>
            </a:r>
            <a:r>
              <a:rPr lang="ja-JP" altLang="en-US" sz="2400" dirty="0">
                <a:latin typeface="HGP明朝B" panose="02020800000000000000" pitchFamily="18" charset="-128"/>
                <a:ea typeface="HGP明朝B" panose="02020800000000000000" pitchFamily="18" charset="-128"/>
                <a:cs typeface="Arial Unicode MS" pitchFamily="50" charset="-128"/>
              </a:rPr>
              <a:t>あり。</a:t>
            </a:r>
            <a:r>
              <a:rPr lang="ja-JP" altLang="en-US" sz="2400" b="1" dirty="0">
                <a:solidFill>
                  <a:srgbClr val="FF0000"/>
                </a:solidFill>
                <a:latin typeface="HGP明朝B" panose="02020800000000000000" pitchFamily="18" charset="-128"/>
                <a:ea typeface="HGP明朝B" panose="02020800000000000000" pitchFamily="18" charset="-128"/>
                <a:cs typeface="Arial Unicode MS" pitchFamily="50" charset="-128"/>
              </a:rPr>
              <a:t>リスクを懸念する</a:t>
            </a:r>
            <a:r>
              <a:rPr lang="ja-JP" altLang="en-US" sz="2400" b="1" dirty="0">
                <a:solidFill>
                  <a:srgbClr val="3333FF"/>
                </a:solidFill>
                <a:latin typeface="HGP明朝B" panose="02020800000000000000" pitchFamily="18" charset="-128"/>
                <a:ea typeface="HGP明朝B" panose="02020800000000000000" pitchFamily="18" charset="-128"/>
                <a:cs typeface="Arial Unicode MS" pitchFamily="50" charset="-128"/>
              </a:rPr>
              <a:t>保険会社</a:t>
            </a:r>
            <a:r>
              <a:rPr lang="ja-JP" altLang="en-US" sz="2400" b="1" dirty="0">
                <a:solidFill>
                  <a:srgbClr val="FF0000"/>
                </a:solidFill>
                <a:latin typeface="HGP明朝B" panose="02020800000000000000" pitchFamily="18" charset="-128"/>
                <a:ea typeface="HGP明朝B" panose="02020800000000000000" pitchFamily="18" charset="-128"/>
                <a:cs typeface="Arial Unicode MS" pitchFamily="50" charset="-128"/>
              </a:rPr>
              <a:t>も消極的</a:t>
            </a:r>
            <a:r>
              <a:rPr lang="ja-JP" altLang="en-US" sz="2400" dirty="0">
                <a:latin typeface="HGP明朝B" panose="02020800000000000000" pitchFamily="18" charset="-128"/>
                <a:ea typeface="HGP明朝B" panose="02020800000000000000" pitchFamily="18" charset="-128"/>
                <a:cs typeface="Arial Unicode MS" pitchFamily="50" charset="-128"/>
              </a:rPr>
              <a:t>。そこで　</a:t>
            </a:r>
            <a:endParaRPr lang="en-US" altLang="ja-JP" sz="2400" dirty="0">
              <a:latin typeface="HGP明朝B" panose="02020800000000000000" pitchFamily="18" charset="-128"/>
              <a:ea typeface="HGP明朝B" panose="02020800000000000000" pitchFamily="18" charset="-128"/>
              <a:cs typeface="Arial Unicode MS" pitchFamily="50" charset="-128"/>
            </a:endParaRPr>
          </a:p>
          <a:p>
            <a:pPr marL="0" indent="0">
              <a:buNone/>
            </a:pPr>
            <a:r>
              <a:rPr lang="ja-JP" altLang="en-US" sz="2400" dirty="0">
                <a:latin typeface="HGP明朝B" panose="02020800000000000000" pitchFamily="18" charset="-128"/>
                <a:ea typeface="HGP明朝B" panose="02020800000000000000" pitchFamily="18" charset="-128"/>
                <a:cs typeface="Arial Unicode MS" pitchFamily="50" charset="-128"/>
              </a:rPr>
              <a:t>　　米政府は、事故の可能性の見通しをつけ、特別の損害賠償制度を整備する方針を定める。</a:t>
            </a:r>
            <a:endParaRPr lang="en-US" altLang="ja-JP" sz="2400" dirty="0">
              <a:latin typeface="HGP明朝B" panose="02020800000000000000" pitchFamily="18" charset="-128"/>
              <a:ea typeface="HGP明朝B" panose="02020800000000000000" pitchFamily="18" charset="-128"/>
              <a:cs typeface="Arial Unicode MS" pitchFamily="50" charset="-128"/>
            </a:endParaRPr>
          </a:p>
          <a:p>
            <a:pPr marL="0" indent="0">
              <a:buNone/>
            </a:pPr>
            <a:r>
              <a:rPr lang="ja-JP" altLang="en-US" sz="2400" dirty="0">
                <a:latin typeface="HGP明朝B" panose="02020800000000000000" pitchFamily="18" charset="-128"/>
                <a:ea typeface="HGP明朝B" panose="02020800000000000000" pitchFamily="18" charset="-128"/>
                <a:cs typeface="Arial Unicode MS" pitchFamily="50" charset="-128"/>
              </a:rPr>
              <a:t>　　５７年</a:t>
            </a:r>
            <a:r>
              <a:rPr lang="en-US" altLang="ja-JP" sz="2400" dirty="0">
                <a:latin typeface="HGP明朝B" panose="02020800000000000000" pitchFamily="18" charset="-128"/>
                <a:ea typeface="HGP明朝B" panose="02020800000000000000" pitchFamily="18" charset="-128"/>
                <a:cs typeface="Arial Unicode MS" pitchFamily="50" charset="-128"/>
              </a:rPr>
              <a:t>3</a:t>
            </a:r>
            <a:r>
              <a:rPr lang="ja-JP" altLang="en-US" sz="2400" dirty="0">
                <a:latin typeface="HGP明朝B" panose="02020800000000000000" pitchFamily="18" charset="-128"/>
                <a:ea typeface="HGP明朝B" panose="02020800000000000000" pitchFamily="18" charset="-128"/>
                <a:cs typeface="Arial Unicode MS" pitchFamily="50" charset="-128"/>
              </a:rPr>
              <a:t>月国立ﾌﾞﾙｯｸﾍｳﾞﾝ研「大型原子力発電の大事故の理論的可能性と結果」を議会に提出。</a:t>
            </a:r>
            <a:endParaRPr lang="en-US" altLang="ja-JP" sz="2400" dirty="0">
              <a:latin typeface="HGP明朝B" panose="02020800000000000000" pitchFamily="18" charset="-128"/>
              <a:ea typeface="HGP明朝B" panose="02020800000000000000" pitchFamily="18" charset="-128"/>
              <a:cs typeface="Arial Unicode MS" pitchFamily="50" charset="-128"/>
            </a:endParaRPr>
          </a:p>
          <a:p>
            <a:pPr marL="0" indent="0">
              <a:buNone/>
            </a:pPr>
            <a:r>
              <a:rPr lang="ja-JP" altLang="en-US" sz="2400" dirty="0">
                <a:solidFill>
                  <a:srgbClr val="FF6600"/>
                </a:solidFill>
                <a:latin typeface="HGP明朝B" panose="02020800000000000000" pitchFamily="18" charset="-128"/>
                <a:ea typeface="HGP明朝B" panose="02020800000000000000" pitchFamily="18" charset="-128"/>
                <a:cs typeface="Arial Unicode MS" pitchFamily="50" charset="-128"/>
              </a:rPr>
              <a:t>　　　これが</a:t>
            </a:r>
            <a:r>
              <a:rPr lang="en-US" altLang="ja-JP" sz="2400" dirty="0">
                <a:solidFill>
                  <a:srgbClr val="FF6600"/>
                </a:solidFill>
                <a:latin typeface="HGP明朝B" panose="02020800000000000000" pitchFamily="18" charset="-128"/>
                <a:ea typeface="HGP明朝B" panose="02020800000000000000" pitchFamily="18" charset="-128"/>
                <a:cs typeface="Arial Unicode MS" pitchFamily="50" charset="-128"/>
              </a:rPr>
              <a:t>WASH-740</a:t>
            </a:r>
            <a:r>
              <a:rPr lang="ja-JP" altLang="en-US" sz="2400" dirty="0">
                <a:solidFill>
                  <a:srgbClr val="FF6600"/>
                </a:solidFill>
                <a:latin typeface="HGP明朝B" panose="02020800000000000000" pitchFamily="18" charset="-128"/>
                <a:ea typeface="HGP明朝B" panose="02020800000000000000" pitchFamily="18" charset="-128"/>
                <a:cs typeface="Arial Unicode MS" pitchFamily="50" charset="-128"/>
              </a:rPr>
              <a:t>報告</a:t>
            </a:r>
            <a:endParaRPr lang="en-US" altLang="ja-JP" sz="2400" dirty="0">
              <a:solidFill>
                <a:srgbClr val="FF6600"/>
              </a:solidFill>
              <a:latin typeface="HGP明朝E" panose="02020900000000000000" pitchFamily="18" charset="-128"/>
              <a:ea typeface="HGP明朝E" panose="02020900000000000000" pitchFamily="18" charset="-128"/>
            </a:endParaRPr>
          </a:p>
        </p:txBody>
      </p:sp>
      <p:sp>
        <p:nvSpPr>
          <p:cNvPr id="4" name="日付プレースホルダー 3"/>
          <p:cNvSpPr>
            <a:spLocks noGrp="1"/>
          </p:cNvSpPr>
          <p:nvPr>
            <p:ph type="dt" sz="half" idx="10"/>
          </p:nvPr>
        </p:nvSpPr>
        <p:spPr/>
        <p:txBody>
          <a:bodyPr/>
          <a:lstStyle/>
          <a:p>
            <a:fld id="{59A1D83F-0B26-49C3-A088-7004CBCC4577}" type="datetime1">
              <a:rPr kumimoji="1" lang="ja-JP" altLang="en-US" smtClean="0"/>
              <a:t>2017/11/12</a:t>
            </a:fld>
            <a:endParaRPr kumimoji="1" lang="ja-JP" altLang="en-US"/>
          </a:p>
        </p:txBody>
      </p:sp>
      <p:sp>
        <p:nvSpPr>
          <p:cNvPr id="5" name="スライド番号プレースホルダー 4"/>
          <p:cNvSpPr>
            <a:spLocks noGrp="1"/>
          </p:cNvSpPr>
          <p:nvPr>
            <p:ph type="sldNum" sz="quarter" idx="12"/>
          </p:nvPr>
        </p:nvSpPr>
        <p:spPr/>
        <p:txBody>
          <a:bodyPr/>
          <a:lstStyle/>
          <a:p>
            <a:fld id="{25AFD6BE-BA28-4DCD-B14A-D96DBF020153}" type="slidenum">
              <a:rPr kumimoji="1" lang="ja-JP" altLang="en-US" smtClean="0"/>
              <a:t>5</a:t>
            </a:fld>
            <a:endParaRPr kumimoji="1" lang="ja-JP" altLang="en-US"/>
          </a:p>
        </p:txBody>
      </p:sp>
    </p:spTree>
    <p:extLst>
      <p:ext uri="{BB962C8B-B14F-4D97-AF65-F5344CB8AC3E}">
        <p14:creationId xmlns:p14="http://schemas.microsoft.com/office/powerpoint/2010/main" val="19479712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39485" y="145606"/>
            <a:ext cx="11870927" cy="6363681"/>
          </a:xfrm>
        </p:spPr>
        <p:txBody>
          <a:bodyPr>
            <a:normAutofit fontScale="85000" lnSpcReduction="10000"/>
          </a:bodyPr>
          <a:lstStyle/>
          <a:p>
            <a:pPr marL="0" indent="0">
              <a:buNone/>
            </a:pPr>
            <a:r>
              <a:rPr lang="ja-JP" altLang="en-US" dirty="0">
                <a:solidFill>
                  <a:srgbClr val="FF6600"/>
                </a:solidFill>
                <a:latin typeface="HGP明朝B" panose="02020800000000000000" pitchFamily="18" charset="-128"/>
                <a:ea typeface="HGP明朝B" panose="02020800000000000000" pitchFamily="18" charset="-128"/>
                <a:cs typeface="Arial Unicode MS" pitchFamily="50" charset="-128"/>
              </a:rPr>
              <a:t>③米原子力委の</a:t>
            </a:r>
            <a:r>
              <a:rPr lang="en-US" altLang="ja-JP" b="1" dirty="0">
                <a:solidFill>
                  <a:srgbClr val="FF6600"/>
                </a:solidFill>
                <a:latin typeface="HGP明朝B" panose="02020800000000000000" pitchFamily="18" charset="-128"/>
                <a:ea typeface="HGP明朝B" panose="02020800000000000000" pitchFamily="18" charset="-128"/>
                <a:cs typeface="Arial Unicode MS" pitchFamily="50" charset="-128"/>
              </a:rPr>
              <a:t>WASH-740</a:t>
            </a:r>
            <a:r>
              <a:rPr lang="ja-JP" altLang="en-US" dirty="0">
                <a:solidFill>
                  <a:srgbClr val="FF6600"/>
                </a:solidFill>
                <a:latin typeface="HGP明朝B" panose="02020800000000000000" pitchFamily="18" charset="-128"/>
                <a:ea typeface="HGP明朝B" panose="02020800000000000000" pitchFamily="18" charset="-128"/>
                <a:cs typeface="Arial Unicode MS" pitchFamily="50" charset="-128"/>
              </a:rPr>
              <a:t>（</a:t>
            </a:r>
            <a:r>
              <a:rPr lang="en-US" altLang="ja-JP" dirty="0">
                <a:solidFill>
                  <a:srgbClr val="FF6600"/>
                </a:solidFill>
                <a:latin typeface="HGP明朝B" panose="02020800000000000000" pitchFamily="18" charset="-128"/>
                <a:ea typeface="HGP明朝B" panose="02020800000000000000" pitchFamily="18" charset="-128"/>
                <a:cs typeface="Arial Unicode MS" pitchFamily="50" charset="-128"/>
              </a:rPr>
              <a:t>1957</a:t>
            </a:r>
            <a:r>
              <a:rPr lang="ja-JP" altLang="en-US" dirty="0">
                <a:solidFill>
                  <a:srgbClr val="FF6600"/>
                </a:solidFill>
                <a:latin typeface="HGP明朝B" panose="02020800000000000000" pitchFamily="18" charset="-128"/>
                <a:ea typeface="HGP明朝B" panose="02020800000000000000" pitchFamily="18" charset="-128"/>
                <a:cs typeface="Arial Unicode MS" pitchFamily="50" charset="-128"/>
              </a:rPr>
              <a:t>）</a:t>
            </a:r>
            <a:r>
              <a:rPr lang="ja-JP" altLang="en-US" dirty="0">
                <a:latin typeface="HGP明朝B" panose="02020800000000000000" pitchFamily="18" charset="-128"/>
                <a:ea typeface="HGP明朝B" panose="02020800000000000000" pitchFamily="18" charset="-128"/>
                <a:cs typeface="Arial Unicode MS" pitchFamily="50" charset="-128"/>
              </a:rPr>
              <a:t>　</a:t>
            </a:r>
            <a:r>
              <a:rPr lang="ja-JP" altLang="en-US" sz="2400" dirty="0">
                <a:latin typeface="HGP明朝B" panose="02020800000000000000" pitchFamily="18" charset="-128"/>
                <a:ea typeface="HGP明朝B" panose="02020800000000000000" pitchFamily="18" charset="-128"/>
                <a:cs typeface="Arial Unicode MS" pitchFamily="50" charset="-128"/>
              </a:rPr>
              <a:t>　</a:t>
            </a:r>
            <a:endParaRPr lang="en-US" altLang="ja-JP" sz="2400" dirty="0">
              <a:latin typeface="HGP明朝B" panose="02020800000000000000" pitchFamily="18" charset="-128"/>
              <a:ea typeface="HGP明朝B" panose="02020800000000000000" pitchFamily="18" charset="-128"/>
              <a:cs typeface="Arial Unicode MS" pitchFamily="50" charset="-128"/>
            </a:endParaRPr>
          </a:p>
          <a:p>
            <a:pPr marL="0" indent="0">
              <a:buNone/>
            </a:pPr>
            <a:r>
              <a:rPr lang="ja-JP" altLang="en-US" sz="2400" dirty="0">
                <a:latin typeface="HGP明朝B" panose="02020800000000000000" pitchFamily="18" charset="-128"/>
                <a:ea typeface="HGP明朝B" panose="02020800000000000000" pitchFamily="18" charset="-128"/>
                <a:cs typeface="Arial Unicode MS" pitchFamily="50" charset="-128"/>
              </a:rPr>
              <a:t>　　　最大仮想事故予測；財産的被害額</a:t>
            </a:r>
            <a:r>
              <a:rPr lang="en-US" altLang="ja-JP" sz="2400" dirty="0">
                <a:solidFill>
                  <a:srgbClr val="FF0000"/>
                </a:solidFill>
                <a:latin typeface="HGP明朝B" panose="02020800000000000000" pitchFamily="18" charset="-128"/>
                <a:ea typeface="HGP明朝B" panose="02020800000000000000" pitchFamily="18" charset="-128"/>
                <a:cs typeface="Arial Unicode MS" pitchFamily="50" charset="-128"/>
              </a:rPr>
              <a:t>91</a:t>
            </a:r>
            <a:r>
              <a:rPr lang="ja-JP" altLang="en-US" sz="2400" dirty="0">
                <a:solidFill>
                  <a:srgbClr val="FF0000"/>
                </a:solidFill>
                <a:latin typeface="HGP明朝B" panose="02020800000000000000" pitchFamily="18" charset="-128"/>
                <a:ea typeface="HGP明朝B" panose="02020800000000000000" pitchFamily="18" charset="-128"/>
                <a:cs typeface="Arial Unicode MS" pitchFamily="50" charset="-128"/>
              </a:rPr>
              <a:t>億ドル</a:t>
            </a:r>
            <a:r>
              <a:rPr lang="ja-JP" altLang="en-US" sz="2400" dirty="0">
                <a:latin typeface="HGP明朝B" panose="02020800000000000000" pitchFamily="18" charset="-128"/>
                <a:ea typeface="HGP明朝B" panose="02020800000000000000" pitchFamily="18" charset="-128"/>
                <a:cs typeface="Arial Unicode MS" pitchFamily="50" charset="-128"/>
              </a:rPr>
              <a:t>／</a:t>
            </a:r>
            <a:r>
              <a:rPr lang="ja-JP" altLang="en-US" sz="2400" dirty="0">
                <a:solidFill>
                  <a:srgbClr val="FF6600"/>
                </a:solidFill>
                <a:latin typeface="HGP明朝B" panose="02020800000000000000" pitchFamily="18" charset="-128"/>
                <a:ea typeface="HGP明朝B" panose="02020800000000000000" pitchFamily="18" charset="-128"/>
                <a:cs typeface="Arial Unicode MS" pitchFamily="50" charset="-128"/>
              </a:rPr>
              <a:t>死者</a:t>
            </a:r>
            <a:r>
              <a:rPr lang="en-US" altLang="ja-JP" sz="2400" dirty="0">
                <a:solidFill>
                  <a:srgbClr val="FF6600"/>
                </a:solidFill>
                <a:latin typeface="HGP明朝B" panose="02020800000000000000" pitchFamily="18" charset="-128"/>
                <a:ea typeface="HGP明朝B" panose="02020800000000000000" pitchFamily="18" charset="-128"/>
                <a:cs typeface="Arial Unicode MS" pitchFamily="50" charset="-128"/>
              </a:rPr>
              <a:t>3400</a:t>
            </a:r>
            <a:r>
              <a:rPr lang="ja-JP" altLang="en-US" sz="2400" dirty="0">
                <a:solidFill>
                  <a:srgbClr val="FF6600"/>
                </a:solidFill>
                <a:latin typeface="HGP明朝B" panose="02020800000000000000" pitchFamily="18" charset="-128"/>
                <a:ea typeface="HGP明朝B" panose="02020800000000000000" pitchFamily="18" charset="-128"/>
                <a:cs typeface="Arial Unicode MS" pitchFamily="50" charset="-128"/>
              </a:rPr>
              <a:t>人</a:t>
            </a:r>
            <a:r>
              <a:rPr lang="ja-JP" altLang="en-US" sz="2400" dirty="0">
                <a:latin typeface="HGP明朝B" panose="02020800000000000000" pitchFamily="18" charset="-128"/>
                <a:ea typeface="HGP明朝B" panose="02020800000000000000" pitchFamily="18" charset="-128"/>
                <a:cs typeface="Arial Unicode MS" pitchFamily="50" charset="-128"/>
              </a:rPr>
              <a:t>・</a:t>
            </a:r>
            <a:r>
              <a:rPr lang="ja-JP" altLang="en-US" sz="2400" dirty="0">
                <a:solidFill>
                  <a:srgbClr val="FF6600"/>
                </a:solidFill>
                <a:latin typeface="HGP明朝B" panose="02020800000000000000" pitchFamily="18" charset="-128"/>
                <a:ea typeface="HGP明朝B" panose="02020800000000000000" pitchFamily="18" charset="-128"/>
                <a:cs typeface="Arial Unicode MS" pitchFamily="50" charset="-128"/>
              </a:rPr>
              <a:t>負傷者</a:t>
            </a:r>
            <a:r>
              <a:rPr lang="en-US" altLang="ja-JP" sz="2400" dirty="0">
                <a:solidFill>
                  <a:srgbClr val="FF6600"/>
                </a:solidFill>
                <a:latin typeface="HGP明朝B" panose="02020800000000000000" pitchFamily="18" charset="-128"/>
                <a:ea typeface="HGP明朝B" panose="02020800000000000000" pitchFamily="18" charset="-128"/>
                <a:cs typeface="Arial Unicode MS" pitchFamily="50" charset="-128"/>
              </a:rPr>
              <a:t>4</a:t>
            </a:r>
            <a:r>
              <a:rPr lang="ja-JP" altLang="en-US" sz="2400" dirty="0">
                <a:solidFill>
                  <a:srgbClr val="FF6600"/>
                </a:solidFill>
                <a:latin typeface="HGP明朝B" panose="02020800000000000000" pitchFamily="18" charset="-128"/>
                <a:ea typeface="HGP明朝B" panose="02020800000000000000" pitchFamily="18" charset="-128"/>
                <a:cs typeface="Arial Unicode MS" pitchFamily="50" charset="-128"/>
              </a:rPr>
              <a:t>万</a:t>
            </a:r>
            <a:r>
              <a:rPr lang="en-US" altLang="ja-JP" sz="2400" dirty="0">
                <a:solidFill>
                  <a:srgbClr val="FF6600"/>
                </a:solidFill>
                <a:latin typeface="HGP明朝B" panose="02020800000000000000" pitchFamily="18" charset="-128"/>
                <a:ea typeface="HGP明朝B" panose="02020800000000000000" pitchFamily="18" charset="-128"/>
                <a:cs typeface="Arial Unicode MS" pitchFamily="50" charset="-128"/>
              </a:rPr>
              <a:t>3</a:t>
            </a:r>
            <a:r>
              <a:rPr lang="ja-JP" altLang="en-US" sz="2400" dirty="0">
                <a:solidFill>
                  <a:srgbClr val="FF6600"/>
                </a:solidFill>
                <a:latin typeface="HGP明朝B" panose="02020800000000000000" pitchFamily="18" charset="-128"/>
                <a:ea typeface="HGP明朝B" panose="02020800000000000000" pitchFamily="18" charset="-128"/>
                <a:cs typeface="Arial Unicode MS" pitchFamily="50" charset="-128"/>
              </a:rPr>
              <a:t>千人</a:t>
            </a:r>
            <a:endParaRPr lang="en-US" altLang="ja-JP" sz="2400" dirty="0">
              <a:solidFill>
                <a:srgbClr val="FF6600"/>
              </a:solidFill>
              <a:latin typeface="HGP明朝B" panose="02020800000000000000" pitchFamily="18" charset="-128"/>
              <a:ea typeface="HGP明朝B" panose="02020800000000000000" pitchFamily="18" charset="-128"/>
              <a:cs typeface="Arial Unicode MS" pitchFamily="50" charset="-128"/>
            </a:endParaRPr>
          </a:p>
          <a:p>
            <a:pPr marL="0" indent="0">
              <a:buNone/>
            </a:pPr>
            <a:r>
              <a:rPr lang="ja-JP" altLang="en-US" sz="2400" dirty="0">
                <a:latin typeface="HGP明朝B" panose="02020800000000000000" pitchFamily="18" charset="-128"/>
                <a:ea typeface="HGP明朝B" panose="02020800000000000000" pitchFamily="18" charset="-128"/>
                <a:cs typeface="Arial Unicode MS" pitchFamily="50" charset="-128"/>
              </a:rPr>
              <a:t>　　　</a:t>
            </a:r>
            <a:r>
              <a:rPr lang="ja-JP" altLang="en-US" sz="2000" dirty="0">
                <a:latin typeface="HGP明朝B" panose="02020800000000000000" pitchFamily="18" charset="-128"/>
                <a:ea typeface="HGP明朝B" panose="02020800000000000000" pitchFamily="18" charset="-128"/>
                <a:cs typeface="Arial Unicode MS" pitchFamily="50" charset="-128"/>
              </a:rPr>
              <a:t>（大都市から３０</a:t>
            </a:r>
            <a:r>
              <a:rPr lang="en-US" altLang="ja-JP" sz="2000" dirty="0">
                <a:latin typeface="HGP明朝B" panose="02020800000000000000" pitchFamily="18" charset="-128"/>
                <a:ea typeface="HGP明朝B" panose="02020800000000000000" pitchFamily="18" charset="-128"/>
                <a:cs typeface="Arial Unicode MS" pitchFamily="50" charset="-128"/>
              </a:rPr>
              <a:t>Mile</a:t>
            </a:r>
            <a:r>
              <a:rPr lang="ja-JP" altLang="en-US" sz="2000" dirty="0" err="1">
                <a:latin typeface="HGP明朝B" panose="02020800000000000000" pitchFamily="18" charset="-128"/>
                <a:ea typeface="HGP明朝B" panose="02020800000000000000" pitchFamily="18" charset="-128"/>
                <a:cs typeface="Arial Unicode MS" pitchFamily="50" charset="-128"/>
              </a:rPr>
              <a:t>、</a:t>
            </a:r>
            <a:r>
              <a:rPr lang="ja-JP" altLang="en-US" sz="2000" dirty="0">
                <a:latin typeface="HGP明朝B" panose="02020800000000000000" pitchFamily="18" charset="-128"/>
                <a:ea typeface="HGP明朝B" panose="02020800000000000000" pitchFamily="18" charset="-128"/>
                <a:cs typeface="Arial Unicode MS" pitchFamily="50" charset="-128"/>
              </a:rPr>
              <a:t>熱出力５０万ｋｗ炉の安全装置が故障、放射能が放出、と仮定）</a:t>
            </a:r>
            <a:endParaRPr lang="en-US" altLang="ja-JP" sz="2000" dirty="0">
              <a:latin typeface="HGP明朝B" panose="02020800000000000000" pitchFamily="18" charset="-128"/>
              <a:ea typeface="HGP明朝B" panose="02020800000000000000" pitchFamily="18" charset="-128"/>
              <a:cs typeface="Arial Unicode MS" pitchFamily="50" charset="-128"/>
            </a:endParaRPr>
          </a:p>
          <a:p>
            <a:pPr marL="0" indent="0">
              <a:buNone/>
            </a:pPr>
            <a:r>
              <a:rPr lang="ja-JP" altLang="en-US" sz="2400" dirty="0">
                <a:latin typeface="HGP明朝B" panose="02020800000000000000" pitchFamily="18" charset="-128"/>
                <a:ea typeface="HGP明朝B" panose="02020800000000000000" pitchFamily="18" charset="-128"/>
                <a:cs typeface="Arial Unicode MS" pitchFamily="50" charset="-128"/>
              </a:rPr>
              <a:t>　　　無限責任を課せば、電力会社も</a:t>
            </a:r>
            <a:r>
              <a:rPr lang="ja-JP" altLang="en-US" sz="2400" dirty="0">
                <a:solidFill>
                  <a:srgbClr val="7030A0"/>
                </a:solidFill>
                <a:latin typeface="HGP明朝B" panose="02020800000000000000" pitchFamily="18" charset="-128"/>
                <a:ea typeface="HGP明朝B" panose="02020800000000000000" pitchFamily="18" charset="-128"/>
                <a:cs typeface="Arial Unicode MS" pitchFamily="50" charset="-128"/>
              </a:rPr>
              <a:t>保険業界も民間事業者の参入は困難</a:t>
            </a:r>
            <a:r>
              <a:rPr lang="ja-JP" altLang="en-US" sz="2400" dirty="0">
                <a:solidFill>
                  <a:srgbClr val="FF0000"/>
                </a:solidFill>
                <a:latin typeface="HGP明朝B" panose="02020800000000000000" pitchFamily="18" charset="-128"/>
                <a:ea typeface="HGP明朝B" panose="02020800000000000000" pitchFamily="18" charset="-128"/>
                <a:cs typeface="Arial Unicode MS" pitchFamily="50" charset="-128"/>
              </a:rPr>
              <a:t>＝市場経済では</a:t>
            </a:r>
            <a:r>
              <a:rPr lang="ja-JP" altLang="en-US" sz="2400" dirty="0">
                <a:solidFill>
                  <a:srgbClr val="3333FF"/>
                </a:solidFill>
                <a:latin typeface="HGP明朝B" panose="02020800000000000000" pitchFamily="18" charset="-128"/>
                <a:ea typeface="HGP明朝B" panose="02020800000000000000" pitchFamily="18" charset="-128"/>
                <a:cs typeface="Arial Unicode MS" pitchFamily="50" charset="-128"/>
              </a:rPr>
              <a:t>事業が成立しない</a:t>
            </a:r>
            <a:endParaRPr lang="en-US" altLang="ja-JP" sz="2400" dirty="0">
              <a:solidFill>
                <a:srgbClr val="3333FF"/>
              </a:solidFill>
            </a:endParaRPr>
          </a:p>
          <a:p>
            <a:pPr marL="0" indent="0">
              <a:buNone/>
            </a:pPr>
            <a:r>
              <a:rPr lang="ja-JP" altLang="en-US" dirty="0">
                <a:solidFill>
                  <a:srgbClr val="FF6600"/>
                </a:solidFill>
                <a:latin typeface="HGP明朝E" panose="02020900000000000000" pitchFamily="18" charset="-128"/>
                <a:ea typeface="HGP明朝E" panose="02020900000000000000" pitchFamily="18" charset="-128"/>
                <a:cs typeface="Arial Unicode MS" pitchFamily="50" charset="-128"/>
              </a:rPr>
              <a:t>④</a:t>
            </a:r>
            <a:r>
              <a:rPr lang="en-US" altLang="ja-JP" dirty="0">
                <a:solidFill>
                  <a:srgbClr val="FF6600"/>
                </a:solidFill>
                <a:latin typeface="HGP明朝E" panose="02020900000000000000" pitchFamily="18" charset="-128"/>
                <a:ea typeface="HGP明朝E" panose="02020900000000000000" pitchFamily="18" charset="-128"/>
                <a:cs typeface="Arial Unicode MS" pitchFamily="50" charset="-128"/>
              </a:rPr>
              <a:t>1957</a:t>
            </a:r>
            <a:r>
              <a:rPr lang="ja-JP" altLang="en-US" dirty="0">
                <a:solidFill>
                  <a:srgbClr val="FF6600"/>
                </a:solidFill>
                <a:latin typeface="HGP明朝E" panose="02020900000000000000" pitchFamily="18" charset="-128"/>
                <a:ea typeface="HGP明朝E" panose="02020900000000000000" pitchFamily="18" charset="-128"/>
                <a:cs typeface="Arial Unicode MS" pitchFamily="50" charset="-128"/>
              </a:rPr>
              <a:t>年プライス・アンダーソン</a:t>
            </a:r>
            <a:r>
              <a:rPr lang="en-US" altLang="ja-JP" dirty="0">
                <a:solidFill>
                  <a:srgbClr val="FF6600"/>
                </a:solidFill>
                <a:latin typeface="HGP明朝E" panose="02020900000000000000" pitchFamily="18" charset="-128"/>
                <a:ea typeface="HGP明朝E" panose="02020900000000000000" pitchFamily="18" charset="-128"/>
                <a:cs typeface="Arial Unicode MS" pitchFamily="50" charset="-128"/>
              </a:rPr>
              <a:t>Price-Anderson</a:t>
            </a:r>
            <a:r>
              <a:rPr lang="ja-JP" altLang="en-US" dirty="0">
                <a:solidFill>
                  <a:srgbClr val="FF6600"/>
                </a:solidFill>
                <a:latin typeface="HGP明朝E" panose="02020900000000000000" pitchFamily="18" charset="-128"/>
                <a:ea typeface="HGP明朝E" panose="02020900000000000000" pitchFamily="18" charset="-128"/>
                <a:cs typeface="Arial Unicode MS" pitchFamily="50" charset="-128"/>
              </a:rPr>
              <a:t>法：世界初の原子力賠償法制</a:t>
            </a:r>
            <a:br>
              <a:rPr lang="en-US" altLang="ja-JP" sz="2400" dirty="0">
                <a:solidFill>
                  <a:srgbClr val="FF6600"/>
                </a:solidFill>
                <a:latin typeface="HGP明朝E" panose="02020900000000000000" pitchFamily="18" charset="-128"/>
                <a:ea typeface="HGP明朝E" panose="02020900000000000000" pitchFamily="18" charset="-128"/>
                <a:cs typeface="Arial Unicode MS" pitchFamily="50" charset="-128"/>
              </a:rPr>
            </a:br>
            <a:r>
              <a:rPr lang="ja-JP" altLang="en-US" sz="2400" dirty="0">
                <a:solidFill>
                  <a:srgbClr val="FF6600"/>
                </a:solidFill>
                <a:latin typeface="HGP明朝E" panose="02020900000000000000" pitchFamily="18" charset="-128"/>
                <a:ea typeface="HGP明朝E" panose="02020900000000000000" pitchFamily="18" charset="-128"/>
                <a:cs typeface="Arial Unicode MS" pitchFamily="50" charset="-128"/>
              </a:rPr>
              <a:t>　</a:t>
            </a:r>
            <a:r>
              <a:rPr lang="ja-JP" altLang="en-US" sz="2400" dirty="0">
                <a:latin typeface="HGP明朝E" panose="02020900000000000000" pitchFamily="18" charset="-128"/>
                <a:ea typeface="HGP明朝E" panose="02020900000000000000" pitchFamily="18" charset="-128"/>
                <a:cs typeface="Arial Unicode MS" pitchFamily="50" charset="-128"/>
              </a:rPr>
              <a:t>　原子力委は事業者責任を</a:t>
            </a:r>
            <a:r>
              <a:rPr lang="en-US" altLang="ja-JP" sz="2400" dirty="0">
                <a:latin typeface="HGP明朝E" panose="02020900000000000000" pitchFamily="18" charset="-128"/>
                <a:ea typeface="HGP明朝E" panose="02020900000000000000" pitchFamily="18" charset="-128"/>
                <a:cs typeface="Arial Unicode MS" pitchFamily="50" charset="-128"/>
              </a:rPr>
              <a:t>5.6</a:t>
            </a:r>
            <a:r>
              <a:rPr lang="ja-JP" altLang="en-US" sz="2400" dirty="0">
                <a:latin typeface="HGP明朝E" panose="02020900000000000000" pitchFamily="18" charset="-128"/>
                <a:ea typeface="HGP明朝E" panose="02020900000000000000" pitchFamily="18" charset="-128"/>
                <a:cs typeface="Arial Unicode MS" pitchFamily="50" charset="-128"/>
              </a:rPr>
              <a:t>億＄を限度とし、補償総額の大半を連邦政府がカバーする法案を提出。</a:t>
            </a:r>
            <a:endParaRPr lang="en-US" altLang="ja-JP" sz="2400" dirty="0">
              <a:latin typeface="HGP明朝E" panose="02020900000000000000" pitchFamily="18" charset="-128"/>
              <a:ea typeface="HGP明朝E" panose="02020900000000000000" pitchFamily="18" charset="-128"/>
              <a:cs typeface="Arial Unicode MS" pitchFamily="50" charset="-128"/>
            </a:endParaRPr>
          </a:p>
          <a:p>
            <a:pPr marL="0" indent="0">
              <a:buNone/>
            </a:pPr>
            <a:r>
              <a:rPr lang="ja-JP" altLang="en-US" sz="2400" dirty="0">
                <a:latin typeface="HGP明朝E" panose="02020900000000000000" pitchFamily="18" charset="-128"/>
                <a:ea typeface="HGP明朝E" panose="02020900000000000000" pitchFamily="18" charset="-128"/>
                <a:cs typeface="Arial Unicode MS" pitchFamily="50" charset="-128"/>
              </a:rPr>
              <a:t>　　議会はプライス／アンダーソン提出の</a:t>
            </a:r>
            <a:r>
              <a:rPr lang="en-US" altLang="ja-JP" sz="2400" dirty="0">
                <a:latin typeface="HGP明朝E" panose="02020900000000000000" pitchFamily="18" charset="-128"/>
                <a:ea typeface="HGP明朝E" panose="02020900000000000000" pitchFamily="18" charset="-128"/>
                <a:cs typeface="Arial Unicode MS" pitchFamily="50" charset="-128"/>
              </a:rPr>
              <a:t>54</a:t>
            </a:r>
            <a:r>
              <a:rPr lang="ja-JP" altLang="en-US" sz="2400" dirty="0">
                <a:latin typeface="HGP明朝E" panose="02020900000000000000" pitchFamily="18" charset="-128"/>
                <a:ea typeface="HGP明朝E" panose="02020900000000000000" pitchFamily="18" charset="-128"/>
                <a:cs typeface="Arial Unicode MS" pitchFamily="50" charset="-128"/>
              </a:rPr>
              <a:t>年原子力法一部改正案を、</a:t>
            </a:r>
            <a:r>
              <a:rPr lang="ja-JP" altLang="en-US" sz="2400" dirty="0">
                <a:solidFill>
                  <a:srgbClr val="3333FF"/>
                </a:solidFill>
                <a:latin typeface="HGP明朝E" panose="02020900000000000000" pitchFamily="18" charset="-128"/>
                <a:ea typeface="HGP明朝E" panose="02020900000000000000" pitchFamily="18" charset="-128"/>
                <a:cs typeface="Arial Unicode MS" pitchFamily="50" charset="-128"/>
              </a:rPr>
              <a:t>効力</a:t>
            </a:r>
            <a:r>
              <a:rPr lang="en-US" altLang="ja-JP" sz="2400" dirty="0">
                <a:solidFill>
                  <a:srgbClr val="3333FF"/>
                </a:solidFill>
                <a:latin typeface="HGP明朝E" panose="02020900000000000000" pitchFamily="18" charset="-128"/>
                <a:ea typeface="HGP明朝E" panose="02020900000000000000" pitchFamily="18" charset="-128"/>
                <a:cs typeface="Arial Unicode MS" pitchFamily="50" charset="-128"/>
              </a:rPr>
              <a:t>10</a:t>
            </a:r>
            <a:r>
              <a:rPr lang="ja-JP" altLang="en-US" sz="2400" dirty="0">
                <a:solidFill>
                  <a:srgbClr val="3333FF"/>
                </a:solidFill>
                <a:latin typeface="HGP明朝E" panose="02020900000000000000" pitchFamily="18" charset="-128"/>
                <a:ea typeface="HGP明朝E" panose="02020900000000000000" pitchFamily="18" charset="-128"/>
                <a:cs typeface="Arial Unicode MS" pitchFamily="50" charset="-128"/>
              </a:rPr>
              <a:t>年の</a:t>
            </a:r>
            <a:r>
              <a:rPr kumimoji="1" lang="ja-JP" altLang="en-US" sz="2400" dirty="0">
                <a:solidFill>
                  <a:srgbClr val="3333FF"/>
                </a:solidFill>
                <a:latin typeface="HGP明朝E" panose="02020900000000000000" pitchFamily="18" charset="-128"/>
                <a:ea typeface="HGP明朝E" panose="02020900000000000000" pitchFamily="18" charset="-128"/>
                <a:cs typeface="Arial Unicode MS" pitchFamily="50" charset="-128"/>
              </a:rPr>
              <a:t>時限立法として可決・成立。　</a:t>
            </a:r>
            <a:endParaRPr kumimoji="1" lang="en-US" altLang="ja-JP" sz="2400" dirty="0">
              <a:solidFill>
                <a:srgbClr val="3333FF"/>
              </a:solidFill>
              <a:latin typeface="HGP明朝E" panose="02020900000000000000" pitchFamily="18" charset="-128"/>
              <a:ea typeface="HGP明朝E" panose="02020900000000000000" pitchFamily="18" charset="-128"/>
              <a:cs typeface="Arial Unicode MS" pitchFamily="50" charset="-128"/>
            </a:endParaRPr>
          </a:p>
          <a:p>
            <a:pPr marL="0" indent="0">
              <a:buNone/>
            </a:pPr>
            <a:r>
              <a:rPr lang="ja-JP" altLang="en-US" sz="2400" dirty="0">
                <a:solidFill>
                  <a:srgbClr val="3333FF"/>
                </a:solidFill>
                <a:latin typeface="HGP明朝E" panose="02020900000000000000" pitchFamily="18" charset="-128"/>
                <a:ea typeface="HGP明朝E" panose="02020900000000000000" pitchFamily="18" charset="-128"/>
                <a:cs typeface="Arial Unicode MS" pitchFamily="50" charset="-128"/>
              </a:rPr>
              <a:t>　　　　　　　　　　　　　　　　　　　　　　</a:t>
            </a:r>
            <a:r>
              <a:rPr kumimoji="1" lang="ja-JP" altLang="en-US" sz="2400" dirty="0">
                <a:solidFill>
                  <a:srgbClr val="3333FF"/>
                </a:solidFill>
                <a:latin typeface="HGP明朝E" panose="02020900000000000000" pitchFamily="18" charset="-128"/>
                <a:ea typeface="HGP明朝E" panose="02020900000000000000" pitchFamily="18" charset="-128"/>
                <a:cs typeface="Arial Unicode MS" pitchFamily="50" charset="-128"/>
              </a:rPr>
              <a:t>以後随時見直し改訂。　次</a:t>
            </a:r>
            <a:r>
              <a:rPr lang="ja-JP" altLang="en-US" sz="2400" dirty="0">
                <a:solidFill>
                  <a:srgbClr val="3333FF"/>
                </a:solidFill>
                <a:latin typeface="HGP明朝E" panose="02020900000000000000" pitchFamily="18" charset="-128"/>
                <a:ea typeface="HGP明朝E" panose="02020900000000000000" pitchFamily="18" charset="-128"/>
                <a:cs typeface="Arial Unicode MS" pitchFamily="50" charset="-128"/>
              </a:rPr>
              <a:t>頁を参照</a:t>
            </a:r>
            <a:r>
              <a:rPr kumimoji="1" lang="ja-JP" altLang="en-US" sz="2400" dirty="0">
                <a:solidFill>
                  <a:srgbClr val="3333FF"/>
                </a:solidFill>
                <a:latin typeface="HGP明朝E" panose="02020900000000000000" pitchFamily="18" charset="-128"/>
                <a:ea typeface="HGP明朝E" panose="02020900000000000000" pitchFamily="18" charset="-128"/>
                <a:cs typeface="Arial Unicode MS" pitchFamily="50" charset="-128"/>
              </a:rPr>
              <a:t>　　　　　　　　　　　　　　　　　　　　　　　　　　　　　　　　　　　　　　　　　　　　</a:t>
            </a:r>
            <a:endParaRPr kumimoji="1" lang="en-US" altLang="ja-JP" sz="2400" dirty="0">
              <a:solidFill>
                <a:srgbClr val="3333FF"/>
              </a:solidFill>
              <a:latin typeface="HGP明朝E" panose="02020900000000000000" pitchFamily="18" charset="-128"/>
              <a:ea typeface="HGP明朝E" panose="02020900000000000000" pitchFamily="18" charset="-128"/>
              <a:cs typeface="Arial Unicode MS" pitchFamily="50" charset="-128"/>
            </a:endParaRPr>
          </a:p>
          <a:p>
            <a:pPr marL="0" indent="0">
              <a:buNone/>
            </a:pPr>
            <a:r>
              <a:rPr lang="ja-JP" altLang="en-US" sz="2400" dirty="0">
                <a:latin typeface="HGP明朝E" panose="02020900000000000000" pitchFamily="18" charset="-128"/>
                <a:ea typeface="HGP明朝E" panose="02020900000000000000" pitchFamily="18" charset="-128"/>
                <a:cs typeface="Arial Unicode MS" pitchFamily="50" charset="-128"/>
              </a:rPr>
              <a:t>　　◎電力会社に公衆にたいする</a:t>
            </a:r>
            <a:r>
              <a:rPr lang="ja-JP" altLang="en-US" sz="2400" dirty="0">
                <a:solidFill>
                  <a:srgbClr val="FF0000"/>
                </a:solidFill>
                <a:latin typeface="HGP明朝E" panose="02020900000000000000" pitchFamily="18" charset="-128"/>
                <a:ea typeface="HGP明朝E" panose="02020900000000000000" pitchFamily="18" charset="-128"/>
                <a:cs typeface="Arial Unicode MS" pitchFamily="50" charset="-128"/>
              </a:rPr>
              <a:t>責任負担最高額</a:t>
            </a:r>
            <a:r>
              <a:rPr lang="en-US" altLang="ja-JP" sz="2400" dirty="0">
                <a:solidFill>
                  <a:srgbClr val="FF0000"/>
                </a:solidFill>
                <a:latin typeface="HGP明朝E" panose="02020900000000000000" pitchFamily="18" charset="-128"/>
                <a:ea typeface="HGP明朝E" panose="02020900000000000000" pitchFamily="18" charset="-128"/>
                <a:cs typeface="Arial Unicode MS" pitchFamily="50" charset="-128"/>
              </a:rPr>
              <a:t>6</a:t>
            </a:r>
            <a:r>
              <a:rPr lang="ja-JP" altLang="en-US" sz="2400" dirty="0">
                <a:solidFill>
                  <a:srgbClr val="FF0000"/>
                </a:solidFill>
                <a:latin typeface="HGP明朝E" panose="02020900000000000000" pitchFamily="18" charset="-128"/>
                <a:ea typeface="HGP明朝E" panose="02020900000000000000" pitchFamily="18" charset="-128"/>
                <a:cs typeface="Arial Unicode MS" pitchFamily="50" charset="-128"/>
              </a:rPr>
              <a:t>千万ドル</a:t>
            </a:r>
            <a:r>
              <a:rPr lang="ja-JP" altLang="en-US" sz="2400" dirty="0">
                <a:latin typeface="HGP明朝E" panose="02020900000000000000" pitchFamily="18" charset="-128"/>
                <a:ea typeface="HGP明朝E" panose="02020900000000000000" pitchFamily="18" charset="-128"/>
                <a:cs typeface="Arial Unicode MS" pitchFamily="50" charset="-128"/>
              </a:rPr>
              <a:t>の民間保険</a:t>
            </a:r>
            <a:r>
              <a:rPr lang="en-US" altLang="ja-JP" sz="2400" dirty="0">
                <a:latin typeface="HGP明朝E" panose="02020900000000000000" pitchFamily="18" charset="-128"/>
                <a:ea typeface="HGP明朝E" panose="02020900000000000000" pitchFamily="18" charset="-128"/>
                <a:cs typeface="Arial Unicode MS" pitchFamily="50" charset="-128"/>
              </a:rPr>
              <a:t>(</a:t>
            </a:r>
            <a:r>
              <a:rPr lang="ja-JP" altLang="en-US" sz="2400" dirty="0">
                <a:latin typeface="HGP明朝E" panose="02020900000000000000" pitchFamily="18" charset="-128"/>
                <a:ea typeface="HGP明朝E" panose="02020900000000000000" pitchFamily="18" charset="-128"/>
                <a:cs typeface="Arial Unicode MS" pitchFamily="50" charset="-128"/>
              </a:rPr>
              <a:t>プール：</a:t>
            </a:r>
            <a:r>
              <a:rPr lang="ja-JP" altLang="en-US" sz="2400" dirty="0">
                <a:solidFill>
                  <a:srgbClr val="FF0000"/>
                </a:solidFill>
                <a:latin typeface="HGP明朝E" panose="02020900000000000000" pitchFamily="18" charset="-128"/>
                <a:ea typeface="HGP明朝E" panose="02020900000000000000" pitchFamily="18" charset="-128"/>
                <a:cs typeface="Arial Unicode MS" pitchFamily="50" charset="-128"/>
              </a:rPr>
              <a:t>リスクに敏感</a:t>
            </a:r>
            <a:r>
              <a:rPr lang="ja-JP" altLang="en-US" sz="2400" dirty="0">
                <a:latin typeface="HGP明朝E" panose="02020900000000000000" pitchFamily="18" charset="-128"/>
                <a:ea typeface="HGP明朝E" panose="02020900000000000000" pitchFamily="18" charset="-128"/>
                <a:cs typeface="Arial Unicode MS" pitchFamily="50" charset="-128"/>
              </a:rPr>
              <a:t>）を掛けること。</a:t>
            </a:r>
            <a:r>
              <a:rPr kumimoji="1" lang="ja-JP" altLang="en-US" sz="2400" dirty="0">
                <a:latin typeface="HGP明朝E" panose="02020900000000000000" pitchFamily="18" charset="-128"/>
                <a:ea typeface="HGP明朝E" panose="02020900000000000000" pitchFamily="18" charset="-128"/>
                <a:cs typeface="Arial Unicode MS" pitchFamily="50" charset="-128"/>
              </a:rPr>
              <a:t>　　</a:t>
            </a:r>
            <a:endParaRPr kumimoji="1" lang="en-US" altLang="ja-JP" sz="2400" dirty="0">
              <a:latin typeface="HGP明朝E" panose="02020900000000000000" pitchFamily="18" charset="-128"/>
              <a:ea typeface="HGP明朝E" panose="02020900000000000000" pitchFamily="18" charset="-128"/>
              <a:cs typeface="Arial Unicode MS" pitchFamily="50" charset="-128"/>
            </a:endParaRPr>
          </a:p>
          <a:p>
            <a:pPr marL="0" indent="0">
              <a:buNone/>
            </a:pPr>
            <a:r>
              <a:rPr lang="ja-JP" altLang="en-US" sz="2400" dirty="0">
                <a:latin typeface="HGP明朝E" panose="02020900000000000000" pitchFamily="18" charset="-128"/>
                <a:ea typeface="HGP明朝E" panose="02020900000000000000" pitchFamily="18" charset="-128"/>
                <a:cs typeface="Arial Unicode MS" pitchFamily="50" charset="-128"/>
              </a:rPr>
              <a:t>　　</a:t>
            </a:r>
            <a:r>
              <a:rPr kumimoji="1" lang="ja-JP" altLang="en-US" sz="2400" dirty="0">
                <a:latin typeface="HGP明朝E" panose="02020900000000000000" pitchFamily="18" charset="-128"/>
                <a:ea typeface="HGP明朝E" panose="02020900000000000000" pitchFamily="18" charset="-128"/>
                <a:cs typeface="Arial Unicode MS" pitchFamily="50" charset="-128"/>
              </a:rPr>
              <a:t>◎原子力委は認可会社と、</a:t>
            </a:r>
            <a:r>
              <a:rPr kumimoji="1" lang="en-US" altLang="ja-JP" sz="2400" dirty="0">
                <a:latin typeface="HGP明朝E" panose="02020900000000000000" pitchFamily="18" charset="-128"/>
                <a:ea typeface="HGP明朝E" panose="02020900000000000000" pitchFamily="18" charset="-128"/>
                <a:cs typeface="Arial Unicode MS" pitchFamily="50" charset="-128"/>
              </a:rPr>
              <a:t>5</a:t>
            </a:r>
            <a:r>
              <a:rPr kumimoji="1" lang="ja-JP" altLang="en-US" sz="2400" dirty="0">
                <a:latin typeface="HGP明朝E" panose="02020900000000000000" pitchFamily="18" charset="-128"/>
                <a:ea typeface="HGP明朝E" panose="02020900000000000000" pitchFamily="18" charset="-128"/>
                <a:cs typeface="Arial Unicode MS" pitchFamily="50" charset="-128"/>
              </a:rPr>
              <a:t>億ドルの範囲内で損害賠償する契約をむすぶ。</a:t>
            </a:r>
            <a:endParaRPr kumimoji="1" lang="en-US" altLang="ja-JP" sz="2400" dirty="0">
              <a:latin typeface="HGP明朝E" panose="02020900000000000000" pitchFamily="18" charset="-128"/>
              <a:ea typeface="HGP明朝E" panose="02020900000000000000" pitchFamily="18" charset="-128"/>
              <a:cs typeface="Arial Unicode MS" pitchFamily="50" charset="-128"/>
            </a:endParaRPr>
          </a:p>
          <a:p>
            <a:pPr marL="0" indent="0">
              <a:buNone/>
            </a:pPr>
            <a:r>
              <a:rPr lang="ja-JP" altLang="en-US" sz="2400" dirty="0">
                <a:latin typeface="HGP明朝E" panose="02020900000000000000" pitchFamily="18" charset="-128"/>
                <a:ea typeface="HGP明朝E" panose="02020900000000000000" pitchFamily="18" charset="-128"/>
                <a:cs typeface="Arial Unicode MS" pitchFamily="50" charset="-128"/>
              </a:rPr>
              <a:t>　　すなわち、同法は、民間保険と政府責任保険の合計５．６億ドルを上限に定めた。</a:t>
            </a:r>
            <a:r>
              <a:rPr lang="ja-JP" altLang="en-US" sz="2400" dirty="0">
                <a:solidFill>
                  <a:srgbClr val="3333FF"/>
                </a:solidFill>
                <a:latin typeface="HGP明朝E" panose="02020900000000000000" pitchFamily="18" charset="-128"/>
                <a:ea typeface="HGP明朝E" panose="02020900000000000000" pitchFamily="18" charset="-128"/>
                <a:cs typeface="Arial Unicode MS" pitchFamily="50" charset="-128"/>
              </a:rPr>
              <a:t> 　　　　　　　</a:t>
            </a:r>
            <a:endParaRPr lang="en-US" altLang="ja-JP" sz="2400" dirty="0">
              <a:latin typeface="HGP明朝E" panose="02020900000000000000" pitchFamily="18" charset="-128"/>
              <a:ea typeface="HGP明朝E" panose="02020900000000000000" pitchFamily="18" charset="-128"/>
              <a:cs typeface="Arial Unicode MS" pitchFamily="50" charset="-128"/>
            </a:endParaRPr>
          </a:p>
          <a:p>
            <a:pPr marL="0" indent="0">
              <a:buNone/>
            </a:pPr>
            <a:r>
              <a:rPr kumimoji="1" lang="ja-JP" altLang="en-US" sz="2400" dirty="0">
                <a:latin typeface="HGP明朝E" panose="02020900000000000000" pitchFamily="18" charset="-128"/>
                <a:ea typeface="HGP明朝E" panose="02020900000000000000" pitchFamily="18" charset="-128"/>
                <a:cs typeface="Arial Unicode MS" pitchFamily="50" charset="-128"/>
              </a:rPr>
              <a:t>　　☆</a:t>
            </a:r>
            <a:r>
              <a:rPr kumimoji="1" lang="en-US" altLang="ja-JP" sz="2400" dirty="0">
                <a:latin typeface="HGP明朝E" panose="02020900000000000000" pitchFamily="18" charset="-128"/>
                <a:ea typeface="HGP明朝E" panose="02020900000000000000" pitchFamily="18" charset="-128"/>
                <a:cs typeface="Arial Unicode MS" pitchFamily="50" charset="-128"/>
              </a:rPr>
              <a:t>5</a:t>
            </a:r>
            <a:r>
              <a:rPr kumimoji="1" lang="ja-JP" altLang="en-US" sz="2400" dirty="0">
                <a:latin typeface="HGP明朝E" panose="02020900000000000000" pitchFamily="18" charset="-128"/>
                <a:ea typeface="HGP明朝E" panose="02020900000000000000" pitchFamily="18" charset="-128"/>
                <a:cs typeface="Arial Unicode MS" pitchFamily="50" charset="-128"/>
              </a:rPr>
              <a:t>・</a:t>
            </a:r>
            <a:r>
              <a:rPr kumimoji="1" lang="en-US" altLang="ja-JP" sz="2400" dirty="0">
                <a:latin typeface="HGP明朝E" panose="02020900000000000000" pitchFamily="18" charset="-128"/>
                <a:ea typeface="HGP明朝E" panose="02020900000000000000" pitchFamily="18" charset="-128"/>
                <a:cs typeface="Arial Unicode MS" pitchFamily="50" charset="-128"/>
              </a:rPr>
              <a:t>6</a:t>
            </a:r>
            <a:r>
              <a:rPr kumimoji="1" lang="ja-JP" altLang="en-US" sz="2400" dirty="0">
                <a:latin typeface="HGP明朝E" panose="02020900000000000000" pitchFamily="18" charset="-128"/>
                <a:ea typeface="HGP明朝E" panose="02020900000000000000" pitchFamily="18" charset="-128"/>
                <a:cs typeface="Arial Unicode MS" pitchFamily="50" charset="-128"/>
              </a:rPr>
              <a:t>億＄で賄えない分は被害者の丸損／</a:t>
            </a:r>
            <a:r>
              <a:rPr kumimoji="1" lang="en-US" altLang="ja-JP" sz="2400" dirty="0">
                <a:latin typeface="HGP明朝E" panose="02020900000000000000" pitchFamily="18" charset="-128"/>
                <a:ea typeface="HGP明朝E" panose="02020900000000000000" pitchFamily="18" charset="-128"/>
                <a:cs typeface="Arial Unicode MS" pitchFamily="50" charset="-128"/>
              </a:rPr>
              <a:t>5</a:t>
            </a:r>
            <a:r>
              <a:rPr kumimoji="1" lang="ja-JP" altLang="en-US" sz="2400" dirty="0">
                <a:latin typeface="HGP明朝E" panose="02020900000000000000" pitchFamily="18" charset="-128"/>
                <a:ea typeface="HGP明朝E" panose="02020900000000000000" pitchFamily="18" charset="-128"/>
                <a:cs typeface="Arial Unicode MS" pitchFamily="50" charset="-128"/>
              </a:rPr>
              <a:t>億ドルも血税　</a:t>
            </a:r>
            <a:r>
              <a:rPr kumimoji="1" lang="en-US" altLang="ja-JP" sz="2400" dirty="0">
                <a:solidFill>
                  <a:srgbClr val="FF6600"/>
                </a:solidFill>
                <a:latin typeface="HGP明朝E" panose="02020900000000000000" pitchFamily="18" charset="-128"/>
                <a:ea typeface="HGP明朝E" panose="02020900000000000000" pitchFamily="18" charset="-128"/>
                <a:cs typeface="Arial Unicode MS" pitchFamily="50" charset="-128"/>
              </a:rPr>
              <a:t>WASH740</a:t>
            </a:r>
            <a:r>
              <a:rPr kumimoji="1" lang="ja-JP" altLang="en-US" sz="2400" dirty="0">
                <a:solidFill>
                  <a:srgbClr val="FF6600"/>
                </a:solidFill>
                <a:latin typeface="HGP明朝E" panose="02020900000000000000" pitchFamily="18" charset="-128"/>
                <a:ea typeface="HGP明朝E" panose="02020900000000000000" pitchFamily="18" charset="-128"/>
                <a:cs typeface="Arial Unicode MS" pitchFamily="50" charset="-128"/>
              </a:rPr>
              <a:t>被害試算を無視＝</a:t>
            </a:r>
            <a:r>
              <a:rPr kumimoji="1" lang="ja-JP" altLang="en-US" sz="2400" dirty="0">
                <a:solidFill>
                  <a:srgbClr val="FF0000"/>
                </a:solidFill>
                <a:latin typeface="HGP明朝E" panose="02020900000000000000" pitchFamily="18" charset="-128"/>
                <a:ea typeface="HGP明朝E" panose="02020900000000000000" pitchFamily="18" charset="-128"/>
                <a:cs typeface="Arial Unicode MS" pitchFamily="50" charset="-128"/>
              </a:rPr>
              <a:t>市場リスクを無視</a:t>
            </a:r>
            <a:r>
              <a:rPr kumimoji="1" lang="ja-JP" altLang="en-US" sz="2400" dirty="0">
                <a:latin typeface="HGP明朝E" panose="02020900000000000000" pitchFamily="18" charset="-128"/>
                <a:ea typeface="HGP明朝E" panose="02020900000000000000" pitchFamily="18" charset="-128"/>
                <a:cs typeface="Arial Unicode MS" pitchFamily="50" charset="-128"/>
              </a:rPr>
              <a:t>　　　　　　</a:t>
            </a:r>
            <a:endParaRPr kumimoji="1" lang="en-US" altLang="ja-JP" sz="2400" dirty="0">
              <a:latin typeface="HGP明朝E" panose="02020900000000000000" pitchFamily="18" charset="-128"/>
              <a:ea typeface="HGP明朝E" panose="02020900000000000000" pitchFamily="18" charset="-128"/>
              <a:cs typeface="Arial Unicode MS" pitchFamily="50" charset="-128"/>
            </a:endParaRPr>
          </a:p>
          <a:p>
            <a:pPr marL="0" indent="0">
              <a:buNone/>
            </a:pPr>
            <a:r>
              <a:rPr lang="ja-JP" altLang="en-US" b="1" dirty="0">
                <a:solidFill>
                  <a:srgbClr val="FF6600"/>
                </a:solidFill>
              </a:rPr>
              <a:t>⑤</a:t>
            </a:r>
            <a:r>
              <a:rPr lang="en-US" altLang="ja-JP" b="1" dirty="0">
                <a:solidFill>
                  <a:srgbClr val="7030A0"/>
                </a:solidFill>
                <a:latin typeface="HGP明朝B" panose="02020800000000000000" pitchFamily="18" charset="-128"/>
                <a:ea typeface="HGP明朝B" panose="02020800000000000000" pitchFamily="18" charset="-128"/>
                <a:cs typeface="Arial Unicode MS" pitchFamily="50" charset="-128"/>
              </a:rPr>
              <a:t>1975</a:t>
            </a:r>
            <a:r>
              <a:rPr lang="ja-JP" altLang="en-US" b="1" dirty="0">
                <a:solidFill>
                  <a:srgbClr val="7030A0"/>
                </a:solidFill>
                <a:latin typeface="HGP明朝B" panose="02020800000000000000" pitchFamily="18" charset="-128"/>
                <a:ea typeface="HGP明朝B" panose="02020800000000000000" pitchFamily="18" charset="-128"/>
                <a:cs typeface="Arial Unicode MS" pitchFamily="50" charset="-128"/>
              </a:rPr>
              <a:t>年</a:t>
            </a:r>
            <a:r>
              <a:rPr lang="ja-JP" altLang="en-US" b="1" dirty="0">
                <a:solidFill>
                  <a:srgbClr val="FF6600"/>
                </a:solidFill>
                <a:latin typeface="HGP明朝B" panose="02020800000000000000" pitchFamily="18" charset="-128"/>
                <a:ea typeface="HGP明朝B" panose="02020800000000000000" pitchFamily="18" charset="-128"/>
                <a:cs typeface="Arial Unicode MS" pitchFamily="50" charset="-128"/>
              </a:rPr>
              <a:t>ﾗｽﾑｯｾﾝ</a:t>
            </a:r>
            <a:r>
              <a:rPr lang="ja-JP" altLang="ja-JP" sz="2400" b="1" dirty="0"/>
              <a:t>Rasmussen</a:t>
            </a:r>
            <a:r>
              <a:rPr lang="ja-JP" altLang="en-US" b="1" dirty="0">
                <a:solidFill>
                  <a:srgbClr val="FF6600"/>
                </a:solidFill>
                <a:latin typeface="HGP明朝B" panose="02020800000000000000" pitchFamily="18" charset="-128"/>
                <a:ea typeface="HGP明朝B" panose="02020800000000000000" pitchFamily="18" charset="-128"/>
                <a:cs typeface="Arial Unicode MS" pitchFamily="50" charset="-128"/>
              </a:rPr>
              <a:t>報告書</a:t>
            </a:r>
            <a:r>
              <a:rPr lang="en-US" altLang="ja-JP" sz="2400" b="1" dirty="0"/>
              <a:t>(Reactor Safety Study (</a:t>
            </a:r>
            <a:r>
              <a:rPr lang="en-US" altLang="ja-JP" sz="2400" b="1" dirty="0">
                <a:solidFill>
                  <a:srgbClr val="FF6600"/>
                </a:solidFill>
              </a:rPr>
              <a:t>WASH-1400</a:t>
            </a:r>
            <a:r>
              <a:rPr lang="en-US" altLang="ja-JP" sz="2400" b="1" dirty="0"/>
              <a:t>) Draft) </a:t>
            </a:r>
            <a:endParaRPr lang="en-US" altLang="ja-JP" sz="2400" dirty="0">
              <a:solidFill>
                <a:srgbClr val="7030A0"/>
              </a:solidFill>
              <a:latin typeface="HGP明朝B" panose="02020800000000000000" pitchFamily="18" charset="-128"/>
              <a:ea typeface="HGP明朝B" panose="02020800000000000000" pitchFamily="18" charset="-128"/>
              <a:cs typeface="Arial Unicode MS" pitchFamily="50" charset="-128"/>
            </a:endParaRPr>
          </a:p>
          <a:p>
            <a:pPr marL="0" indent="0">
              <a:buNone/>
            </a:pPr>
            <a:r>
              <a:rPr lang="ja-JP" altLang="en-US" dirty="0">
                <a:solidFill>
                  <a:srgbClr val="FF6600"/>
                </a:solidFill>
              </a:rPr>
              <a:t>　</a:t>
            </a:r>
            <a:r>
              <a:rPr lang="ja-JP" altLang="en-US" sz="2400" b="1" dirty="0"/>
              <a:t>原子力規制委</a:t>
            </a:r>
            <a:r>
              <a:rPr lang="en-US" altLang="ja-JP" sz="2400" b="1" dirty="0"/>
              <a:t>W</a:t>
            </a:r>
            <a:r>
              <a:rPr lang="ja-JP" altLang="en-US" sz="2400" b="1" dirty="0"/>
              <a:t>･ｱﾝﾀﾞｰｽが議会で報告書は</a:t>
            </a:r>
            <a:r>
              <a:rPr lang="ja-JP" altLang="en-US" sz="2400" b="1" dirty="0">
                <a:solidFill>
                  <a:srgbClr val="FF6699"/>
                </a:solidFill>
              </a:rPr>
              <a:t>「危険性に関する全面的で客観的で科学的分析」</a:t>
            </a:r>
            <a:r>
              <a:rPr lang="ja-JP" altLang="en-US" sz="2400" b="1" dirty="0"/>
              <a:t>と証言</a:t>
            </a:r>
            <a:endParaRPr lang="en-US" altLang="ja-JP" sz="2400" b="1" dirty="0"/>
          </a:p>
          <a:p>
            <a:pPr marL="0" indent="0">
              <a:buNone/>
            </a:pPr>
            <a:r>
              <a:rPr lang="ja-JP" altLang="en-US" sz="2400" b="1" dirty="0"/>
              <a:t>　連邦政府と産業界が原子力プラントを運転しても十分安全と彼らの立場を裏付ける</a:t>
            </a:r>
            <a:r>
              <a:rPr lang="ja-JP" altLang="en-US" sz="2400" b="1" dirty="0">
                <a:solidFill>
                  <a:srgbClr val="FF6699"/>
                </a:solidFill>
              </a:rPr>
              <a:t>公式の「白書」</a:t>
            </a:r>
            <a:endParaRPr lang="en-US" altLang="ja-JP" sz="2400" b="1" dirty="0">
              <a:solidFill>
                <a:srgbClr val="FF6699"/>
              </a:solidFill>
            </a:endParaRPr>
          </a:p>
          <a:p>
            <a:pPr marL="0" indent="0">
              <a:buNone/>
            </a:pPr>
            <a:r>
              <a:rPr lang="ja-JP" altLang="en-US" sz="2400" b="1" dirty="0"/>
              <a:t>　結論：過酷事故は「一基あたり年間１０億分の１の確率でしか起こらない</a:t>
            </a:r>
            <a:r>
              <a:rPr lang="en-US" altLang="ja-JP" sz="2400" b="1" dirty="0"/>
              <a:t>(</a:t>
            </a:r>
            <a:r>
              <a:rPr lang="ja-JP" altLang="en-US" sz="2400" b="1" dirty="0"/>
              <a:t>事実上起こらない</a:t>
            </a:r>
            <a:r>
              <a:rPr lang="en-US" altLang="ja-JP" sz="2400" b="1" dirty="0"/>
              <a:t>)</a:t>
            </a:r>
            <a:r>
              <a:rPr lang="ja-JP" altLang="en-US" sz="2400" b="1" dirty="0"/>
              <a:t>」</a:t>
            </a:r>
            <a:endParaRPr lang="en-US" altLang="ja-JP" sz="2400" b="1" dirty="0"/>
          </a:p>
          <a:p>
            <a:pPr marL="0" indent="0">
              <a:buNone/>
            </a:pPr>
            <a:r>
              <a:rPr kumimoji="1" lang="ja-JP" altLang="en-US" sz="2100" dirty="0">
                <a:solidFill>
                  <a:srgbClr val="FF6600"/>
                </a:solidFill>
              </a:rPr>
              <a:t>（憂慮する科学者同盟（</a:t>
            </a:r>
            <a:r>
              <a:rPr kumimoji="1" lang="en-US" altLang="ja-JP" sz="2100" dirty="0">
                <a:solidFill>
                  <a:srgbClr val="FF6600"/>
                </a:solidFill>
              </a:rPr>
              <a:t>UCS</a:t>
            </a:r>
            <a:r>
              <a:rPr kumimoji="1" lang="ja-JP" altLang="en-US" sz="2100" dirty="0">
                <a:solidFill>
                  <a:srgbClr val="FF6600"/>
                </a:solidFill>
              </a:rPr>
              <a:t>）編</a:t>
            </a:r>
            <a:r>
              <a:rPr kumimoji="1" lang="en-US" altLang="ja-JP" sz="2100" dirty="0">
                <a:solidFill>
                  <a:srgbClr val="FF6600"/>
                </a:solidFill>
              </a:rPr>
              <a:t>『</a:t>
            </a:r>
            <a:r>
              <a:rPr kumimoji="1" lang="ja-JP" altLang="en-US" sz="2100" dirty="0">
                <a:solidFill>
                  <a:srgbClr val="FF6600"/>
                </a:solidFill>
              </a:rPr>
              <a:t>原発の安全性への疑問－ﾗｽﾑｯｾﾝ報告批判</a:t>
            </a:r>
            <a:r>
              <a:rPr kumimoji="1" lang="en-US" altLang="ja-JP" sz="2100" dirty="0">
                <a:solidFill>
                  <a:srgbClr val="FF6600"/>
                </a:solidFill>
              </a:rPr>
              <a:t>』</a:t>
            </a:r>
            <a:r>
              <a:rPr kumimoji="1" lang="ja-JP" altLang="en-US" sz="2100" dirty="0">
                <a:solidFill>
                  <a:srgbClr val="FF6600"/>
                </a:solidFill>
              </a:rPr>
              <a:t>水曜社）　</a:t>
            </a:r>
            <a:r>
              <a:rPr kumimoji="1" lang="en-US" altLang="ja-JP" sz="2100" dirty="0">
                <a:solidFill>
                  <a:srgbClr val="FF6699"/>
                </a:solidFill>
              </a:rPr>
              <a:t>※</a:t>
            </a:r>
            <a:r>
              <a:rPr kumimoji="1" lang="en-US" altLang="ja-JP" sz="2400" b="1" dirty="0">
                <a:solidFill>
                  <a:srgbClr val="3333FF"/>
                </a:solidFill>
              </a:rPr>
              <a:t>THI</a:t>
            </a:r>
            <a:r>
              <a:rPr kumimoji="1" lang="ja-JP" altLang="en-US" sz="2400" b="1" dirty="0">
                <a:solidFill>
                  <a:srgbClr val="3333FF"/>
                </a:solidFill>
              </a:rPr>
              <a:t>事故で権威失墜</a:t>
            </a:r>
          </a:p>
        </p:txBody>
      </p:sp>
      <p:sp>
        <p:nvSpPr>
          <p:cNvPr id="4" name="日付プレースホルダー 3"/>
          <p:cNvSpPr>
            <a:spLocks noGrp="1"/>
          </p:cNvSpPr>
          <p:nvPr>
            <p:ph type="dt" sz="half" idx="10"/>
          </p:nvPr>
        </p:nvSpPr>
        <p:spPr/>
        <p:txBody>
          <a:bodyPr/>
          <a:lstStyle/>
          <a:p>
            <a:fld id="{1660B98B-8C9A-4276-B614-86A0CED9DBF2}" type="datetime1">
              <a:rPr kumimoji="1" lang="ja-JP" altLang="en-US" smtClean="0"/>
              <a:t>2017/11/12</a:t>
            </a:fld>
            <a:endParaRPr kumimoji="1" lang="ja-JP" altLang="en-US"/>
          </a:p>
        </p:txBody>
      </p:sp>
      <p:sp>
        <p:nvSpPr>
          <p:cNvPr id="5" name="スライド番号プレースホルダー 4"/>
          <p:cNvSpPr>
            <a:spLocks noGrp="1"/>
          </p:cNvSpPr>
          <p:nvPr>
            <p:ph type="sldNum" sz="quarter" idx="12"/>
          </p:nvPr>
        </p:nvSpPr>
        <p:spPr/>
        <p:txBody>
          <a:bodyPr/>
          <a:lstStyle/>
          <a:p>
            <a:fld id="{25AFD6BE-BA28-4DCD-B14A-D96DBF020153}" type="slidenum">
              <a:rPr kumimoji="1" lang="ja-JP" altLang="en-US" smtClean="0"/>
              <a:t>6</a:t>
            </a:fld>
            <a:endParaRPr kumimoji="1" lang="ja-JP" altLang="en-US"/>
          </a:p>
        </p:txBody>
      </p:sp>
    </p:spTree>
    <p:extLst>
      <p:ext uri="{BB962C8B-B14F-4D97-AF65-F5344CB8AC3E}">
        <p14:creationId xmlns:p14="http://schemas.microsoft.com/office/powerpoint/2010/main" val="32286045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p:txBody>
          <a:bodyPr/>
          <a:lstStyle/>
          <a:p>
            <a:fld id="{1660B98B-8C9A-4276-B614-86A0CED9DBF2}" type="datetime1">
              <a:rPr kumimoji="1" lang="ja-JP" altLang="en-US" smtClean="0"/>
              <a:t>2017/11/12</a:t>
            </a:fld>
            <a:endParaRPr kumimoji="1" lang="ja-JP" altLang="en-US"/>
          </a:p>
        </p:txBody>
      </p:sp>
      <p:sp>
        <p:nvSpPr>
          <p:cNvPr id="5" name="スライド番号プレースホルダー 4"/>
          <p:cNvSpPr>
            <a:spLocks noGrp="1"/>
          </p:cNvSpPr>
          <p:nvPr>
            <p:ph type="sldNum" sz="quarter" idx="12"/>
          </p:nvPr>
        </p:nvSpPr>
        <p:spPr/>
        <p:txBody>
          <a:bodyPr/>
          <a:lstStyle/>
          <a:p>
            <a:fld id="{25AFD6BE-BA28-4DCD-B14A-D96DBF020153}" type="slidenum">
              <a:rPr kumimoji="1" lang="ja-JP" altLang="en-US" smtClean="0"/>
              <a:t>7</a:t>
            </a:fld>
            <a:endParaRPr kumimoji="1" lang="ja-JP" altLang="en-US"/>
          </a:p>
        </p:txBody>
      </p:sp>
      <p:pic>
        <p:nvPicPr>
          <p:cNvPr id="11" name="コンテンツ プレースホルダー 10"/>
          <p:cNvPicPr>
            <a:picLocks noGrp="1" noChangeAspect="1"/>
          </p:cNvPicPr>
          <p:nvPr>
            <p:ph idx="1"/>
          </p:nvPr>
        </p:nvPicPr>
        <p:blipFill>
          <a:blip r:embed="rId2"/>
          <a:stretch>
            <a:fillRect/>
          </a:stretch>
        </p:blipFill>
        <p:spPr>
          <a:xfrm>
            <a:off x="1259221" y="152400"/>
            <a:ext cx="8831514" cy="6569075"/>
          </a:xfrm>
          <a:prstGeom prst="rect">
            <a:avLst/>
          </a:prstGeom>
        </p:spPr>
      </p:pic>
      <p:sp>
        <p:nvSpPr>
          <p:cNvPr id="12" name="テキスト ボックス 11"/>
          <p:cNvSpPr txBox="1"/>
          <p:nvPr/>
        </p:nvSpPr>
        <p:spPr>
          <a:xfrm>
            <a:off x="243559" y="5342790"/>
            <a:ext cx="2031325" cy="830997"/>
          </a:xfrm>
          <a:prstGeom prst="rect">
            <a:avLst/>
          </a:prstGeom>
          <a:noFill/>
        </p:spPr>
        <p:txBody>
          <a:bodyPr wrap="none" rtlCol="0">
            <a:spAutoFit/>
          </a:bodyPr>
          <a:lstStyle/>
          <a:p>
            <a:r>
              <a:rPr kumimoji="1" lang="ja-JP" altLang="en-US" sz="2400" dirty="0">
                <a:solidFill>
                  <a:srgbClr val="006666"/>
                </a:solidFill>
                <a:latin typeface="HG明朝E" panose="02020909000000000000" pitchFamily="17" charset="-128"/>
                <a:ea typeface="HG明朝E" panose="02020909000000000000" pitchFamily="17" charset="-128"/>
              </a:rPr>
              <a:t>当初の限度額</a:t>
            </a:r>
            <a:endParaRPr kumimoji="1" lang="en-US" altLang="ja-JP" sz="2400" dirty="0">
              <a:solidFill>
                <a:srgbClr val="006666"/>
              </a:solidFill>
              <a:latin typeface="HG明朝E" panose="02020909000000000000" pitchFamily="17" charset="-128"/>
              <a:ea typeface="HG明朝E" panose="02020909000000000000" pitchFamily="17" charset="-128"/>
            </a:endParaRPr>
          </a:p>
          <a:p>
            <a:r>
              <a:rPr lang="ja-JP" altLang="en-US" sz="2400" dirty="0">
                <a:solidFill>
                  <a:srgbClr val="006666"/>
                </a:solidFill>
                <a:latin typeface="HG明朝E" panose="02020909000000000000" pitchFamily="17" charset="-128"/>
                <a:ea typeface="HG明朝E" panose="02020909000000000000" pitchFamily="17" charset="-128"/>
              </a:rPr>
              <a:t>　 </a:t>
            </a:r>
            <a:r>
              <a:rPr lang="en-US" altLang="ja-JP" sz="2400" dirty="0">
                <a:solidFill>
                  <a:srgbClr val="006666"/>
                </a:solidFill>
                <a:latin typeface="HG明朝E" panose="02020909000000000000" pitchFamily="17" charset="-128"/>
                <a:ea typeface="HG明朝E" panose="02020909000000000000" pitchFamily="17" charset="-128"/>
              </a:rPr>
              <a:t>50</a:t>
            </a:r>
            <a:r>
              <a:rPr lang="ja-JP" altLang="en-US" sz="2400" dirty="0">
                <a:solidFill>
                  <a:srgbClr val="006666"/>
                </a:solidFill>
                <a:latin typeface="HG明朝E" panose="02020909000000000000" pitchFamily="17" charset="-128"/>
                <a:ea typeface="HG明朝E" panose="02020909000000000000" pitchFamily="17" charset="-128"/>
              </a:rPr>
              <a:t>億円</a:t>
            </a:r>
            <a:endParaRPr kumimoji="1" lang="ja-JP" altLang="en-US" sz="2400" dirty="0">
              <a:solidFill>
                <a:srgbClr val="006666"/>
              </a:solidFill>
              <a:latin typeface="HG明朝E" panose="02020909000000000000" pitchFamily="17" charset="-128"/>
              <a:ea typeface="HG明朝E" panose="02020909000000000000" pitchFamily="17" charset="-128"/>
            </a:endParaRPr>
          </a:p>
        </p:txBody>
      </p:sp>
      <p:sp>
        <p:nvSpPr>
          <p:cNvPr id="13" name="テキスト ボックス 12"/>
          <p:cNvSpPr txBox="1"/>
          <p:nvPr/>
        </p:nvSpPr>
        <p:spPr>
          <a:xfrm flipH="1">
            <a:off x="9974580" y="4511793"/>
            <a:ext cx="1786923" cy="830997"/>
          </a:xfrm>
          <a:prstGeom prst="rect">
            <a:avLst/>
          </a:prstGeom>
          <a:noFill/>
        </p:spPr>
        <p:txBody>
          <a:bodyPr wrap="square" rtlCol="0">
            <a:spAutoFit/>
          </a:bodyPr>
          <a:lstStyle/>
          <a:p>
            <a:r>
              <a:rPr kumimoji="1" lang="ja-JP" altLang="en-US" sz="2400" dirty="0">
                <a:solidFill>
                  <a:srgbClr val="006666"/>
                </a:solidFill>
                <a:latin typeface="HG明朝E" panose="02020909000000000000" pitchFamily="17" charset="-128"/>
                <a:ea typeface="HG明朝E" panose="02020909000000000000" pitchFamily="17" charset="-128"/>
              </a:rPr>
              <a:t>今の限度額</a:t>
            </a:r>
            <a:endParaRPr kumimoji="1" lang="en-US" altLang="ja-JP" sz="2400" dirty="0">
              <a:solidFill>
                <a:srgbClr val="006666"/>
              </a:solidFill>
              <a:latin typeface="HG明朝E" panose="02020909000000000000" pitchFamily="17" charset="-128"/>
              <a:ea typeface="HG明朝E" panose="02020909000000000000" pitchFamily="17" charset="-128"/>
            </a:endParaRPr>
          </a:p>
          <a:p>
            <a:r>
              <a:rPr lang="ja-JP" altLang="en-US" sz="2400" dirty="0">
                <a:solidFill>
                  <a:srgbClr val="006666"/>
                </a:solidFill>
                <a:latin typeface="HG明朝E" panose="02020909000000000000" pitchFamily="17" charset="-128"/>
                <a:ea typeface="HG明朝E" panose="02020909000000000000" pitchFamily="17" charset="-128"/>
              </a:rPr>
              <a:t> </a:t>
            </a:r>
            <a:r>
              <a:rPr lang="en-US" altLang="ja-JP" sz="2400" dirty="0">
                <a:solidFill>
                  <a:srgbClr val="006666"/>
                </a:solidFill>
                <a:latin typeface="HG明朝E" panose="02020909000000000000" pitchFamily="17" charset="-128"/>
                <a:ea typeface="HG明朝E" panose="02020909000000000000" pitchFamily="17" charset="-128"/>
              </a:rPr>
              <a:t>1,200</a:t>
            </a:r>
            <a:r>
              <a:rPr lang="ja-JP" altLang="en-US" sz="2400" dirty="0">
                <a:solidFill>
                  <a:srgbClr val="006666"/>
                </a:solidFill>
                <a:latin typeface="HG明朝E" panose="02020909000000000000" pitchFamily="17" charset="-128"/>
                <a:ea typeface="HG明朝E" panose="02020909000000000000" pitchFamily="17" charset="-128"/>
              </a:rPr>
              <a:t>億円</a:t>
            </a:r>
            <a:endParaRPr kumimoji="1" lang="ja-JP" altLang="en-US" sz="2400" dirty="0">
              <a:solidFill>
                <a:srgbClr val="006666"/>
              </a:solidFill>
              <a:latin typeface="HG明朝E" panose="02020909000000000000" pitchFamily="17" charset="-128"/>
              <a:ea typeface="HG明朝E" panose="02020909000000000000" pitchFamily="17" charset="-128"/>
            </a:endParaRPr>
          </a:p>
        </p:txBody>
      </p:sp>
      <p:sp>
        <p:nvSpPr>
          <p:cNvPr id="2" name="テキスト ボックス 1"/>
          <p:cNvSpPr txBox="1"/>
          <p:nvPr/>
        </p:nvSpPr>
        <p:spPr>
          <a:xfrm flipH="1">
            <a:off x="9982200" y="457200"/>
            <a:ext cx="1771684" cy="2492990"/>
          </a:xfrm>
          <a:prstGeom prst="rect">
            <a:avLst/>
          </a:prstGeom>
          <a:noFill/>
        </p:spPr>
        <p:txBody>
          <a:bodyPr wrap="square" rtlCol="0">
            <a:spAutoFit/>
          </a:bodyPr>
          <a:lstStyle/>
          <a:p>
            <a:r>
              <a:rPr kumimoji="1" lang="ja-JP" altLang="en-US" sz="2400" dirty="0">
                <a:solidFill>
                  <a:srgbClr val="0070C0"/>
                </a:solidFill>
                <a:latin typeface="HG明朝E" panose="02020909000000000000" pitchFamily="17" charset="-128"/>
                <a:ea typeface="HG明朝E" panose="02020909000000000000" pitchFamily="17" charset="-128"/>
              </a:rPr>
              <a:t>米国の今の</a:t>
            </a:r>
            <a:endParaRPr kumimoji="1" lang="en-US" altLang="ja-JP" sz="2400" dirty="0">
              <a:solidFill>
                <a:srgbClr val="0070C0"/>
              </a:solidFill>
              <a:latin typeface="HG明朝E" panose="02020909000000000000" pitchFamily="17" charset="-128"/>
              <a:ea typeface="HG明朝E" panose="02020909000000000000" pitchFamily="17" charset="-128"/>
            </a:endParaRPr>
          </a:p>
          <a:p>
            <a:r>
              <a:rPr kumimoji="1" lang="ja-JP" altLang="en-US" sz="2400" dirty="0">
                <a:solidFill>
                  <a:srgbClr val="0070C0"/>
                </a:solidFill>
                <a:latin typeface="HG明朝E" panose="02020909000000000000" pitchFamily="17" charset="-128"/>
                <a:ea typeface="HG明朝E" panose="02020909000000000000" pitchFamily="17" charset="-128"/>
              </a:rPr>
              <a:t>  限度額</a:t>
            </a:r>
            <a:endParaRPr kumimoji="1" lang="en-US" altLang="ja-JP" sz="2400" dirty="0">
              <a:solidFill>
                <a:srgbClr val="0070C0"/>
              </a:solidFill>
              <a:latin typeface="HG明朝E" panose="02020909000000000000" pitchFamily="17" charset="-128"/>
              <a:ea typeface="HG明朝E" panose="02020909000000000000" pitchFamily="17" charset="-128"/>
            </a:endParaRPr>
          </a:p>
          <a:p>
            <a:r>
              <a:rPr lang="en-US" altLang="ja-JP" sz="2400" dirty="0">
                <a:solidFill>
                  <a:srgbClr val="0070C0"/>
                </a:solidFill>
                <a:latin typeface="HG明朝E" panose="02020909000000000000" pitchFamily="17" charset="-128"/>
                <a:ea typeface="HG明朝E" panose="02020909000000000000" pitchFamily="17" charset="-128"/>
              </a:rPr>
              <a:t>120</a:t>
            </a:r>
            <a:r>
              <a:rPr lang="ja-JP" altLang="en-US" sz="2400" dirty="0">
                <a:solidFill>
                  <a:srgbClr val="0070C0"/>
                </a:solidFill>
                <a:latin typeface="HG明朝E" panose="02020909000000000000" pitchFamily="17" charset="-128"/>
                <a:ea typeface="HG明朝E" panose="02020909000000000000" pitchFamily="17" charset="-128"/>
              </a:rPr>
              <a:t>億＄≒</a:t>
            </a:r>
            <a:endParaRPr lang="en-US" altLang="ja-JP" sz="2400" dirty="0">
              <a:solidFill>
                <a:srgbClr val="0070C0"/>
              </a:solidFill>
              <a:latin typeface="HG明朝E" panose="02020909000000000000" pitchFamily="17" charset="-128"/>
              <a:ea typeface="HG明朝E" panose="02020909000000000000" pitchFamily="17" charset="-128"/>
            </a:endParaRPr>
          </a:p>
          <a:p>
            <a:r>
              <a:rPr kumimoji="1" lang="en-US" altLang="ja-JP" sz="2400" dirty="0">
                <a:solidFill>
                  <a:srgbClr val="0070C0"/>
                </a:solidFill>
                <a:latin typeface="HG明朝E" panose="02020909000000000000" pitchFamily="17" charset="-128"/>
                <a:ea typeface="HG明朝E" panose="02020909000000000000" pitchFamily="17" charset="-128"/>
              </a:rPr>
              <a:t>1</a:t>
            </a:r>
            <a:r>
              <a:rPr kumimoji="1" lang="ja-JP" altLang="en-US" sz="2400" dirty="0">
                <a:solidFill>
                  <a:srgbClr val="0070C0"/>
                </a:solidFill>
                <a:latin typeface="HG明朝E" panose="02020909000000000000" pitchFamily="17" charset="-128"/>
                <a:ea typeface="HG明朝E" panose="02020909000000000000" pitchFamily="17" charset="-128"/>
              </a:rPr>
              <a:t>兆</a:t>
            </a:r>
            <a:r>
              <a:rPr kumimoji="1" lang="en-US" altLang="ja-JP" sz="2400" dirty="0">
                <a:solidFill>
                  <a:srgbClr val="0070C0"/>
                </a:solidFill>
                <a:latin typeface="HG明朝E" panose="02020909000000000000" pitchFamily="17" charset="-128"/>
                <a:ea typeface="HG明朝E" panose="02020909000000000000" pitchFamily="17" charset="-128"/>
              </a:rPr>
              <a:t>5</a:t>
            </a:r>
            <a:r>
              <a:rPr kumimoji="1" lang="ja-JP" altLang="en-US" sz="2400" dirty="0">
                <a:solidFill>
                  <a:srgbClr val="0070C0"/>
                </a:solidFill>
                <a:latin typeface="HG明朝E" panose="02020909000000000000" pitchFamily="17" charset="-128"/>
                <a:ea typeface="HG明朝E" panose="02020909000000000000" pitchFamily="17" charset="-128"/>
              </a:rPr>
              <a:t>千億円</a:t>
            </a:r>
            <a:endParaRPr kumimoji="1" lang="en-US" altLang="ja-JP" sz="2400" dirty="0">
              <a:solidFill>
                <a:srgbClr val="0070C0"/>
              </a:solidFill>
              <a:latin typeface="HG明朝E" panose="02020909000000000000" pitchFamily="17" charset="-128"/>
              <a:ea typeface="HG明朝E" panose="02020909000000000000" pitchFamily="17" charset="-128"/>
            </a:endParaRPr>
          </a:p>
          <a:p>
            <a:r>
              <a:rPr lang="ja-JP" altLang="en-US" sz="2000" dirty="0">
                <a:solidFill>
                  <a:srgbClr val="0070C0"/>
                </a:solidFill>
                <a:latin typeface="HG明朝E" panose="02020909000000000000" pitchFamily="17" charset="-128"/>
                <a:ea typeface="HG明朝E" panose="02020909000000000000" pitchFamily="17" charset="-128"/>
              </a:rPr>
              <a:t> 　</a:t>
            </a:r>
            <a:r>
              <a:rPr lang="ja-JP" altLang="en-US" sz="1600" dirty="0">
                <a:solidFill>
                  <a:srgbClr val="FF6600"/>
                </a:solidFill>
                <a:latin typeface="ＭＳ 明朝" panose="02020609040205080304" pitchFamily="17" charset="-128"/>
                <a:ea typeface="ＭＳ 明朝" panose="02020609040205080304" pitchFamily="17" charset="-128"/>
              </a:rPr>
              <a:t>当初は</a:t>
            </a:r>
            <a:endParaRPr lang="en-US" altLang="ja-JP" sz="1600" dirty="0">
              <a:solidFill>
                <a:srgbClr val="FF6600"/>
              </a:solidFill>
              <a:latin typeface="ＭＳ 明朝" panose="02020609040205080304" pitchFamily="17" charset="-128"/>
              <a:ea typeface="ＭＳ 明朝" panose="02020609040205080304" pitchFamily="17" charset="-128"/>
            </a:endParaRPr>
          </a:p>
          <a:p>
            <a:r>
              <a:rPr kumimoji="1" lang="ja-JP" altLang="en-US" sz="1600" dirty="0">
                <a:solidFill>
                  <a:srgbClr val="FF6600"/>
                </a:solidFill>
                <a:latin typeface="ＭＳ 明朝" panose="02020609040205080304" pitchFamily="17" charset="-128"/>
                <a:ea typeface="ＭＳ 明朝" panose="02020609040205080304" pitchFamily="17" charset="-128"/>
              </a:rPr>
              <a:t>　　</a:t>
            </a:r>
            <a:r>
              <a:rPr kumimoji="1" lang="en-US" altLang="ja-JP" sz="1600" dirty="0">
                <a:solidFill>
                  <a:srgbClr val="FF6600"/>
                </a:solidFill>
                <a:latin typeface="ＭＳ 明朝" panose="02020609040205080304" pitchFamily="17" charset="-128"/>
                <a:ea typeface="ＭＳ 明朝" panose="02020609040205080304" pitchFamily="17" charset="-128"/>
              </a:rPr>
              <a:t>5.6</a:t>
            </a:r>
            <a:r>
              <a:rPr kumimoji="1" lang="ja-JP" altLang="en-US" sz="1600" dirty="0">
                <a:solidFill>
                  <a:srgbClr val="FF6600"/>
                </a:solidFill>
                <a:latin typeface="ＭＳ 明朝" panose="02020609040205080304" pitchFamily="17" charset="-128"/>
                <a:ea typeface="ＭＳ 明朝" panose="02020609040205080304" pitchFamily="17" charset="-128"/>
              </a:rPr>
              <a:t>億＄</a:t>
            </a:r>
            <a:endParaRPr kumimoji="1" lang="en-US" altLang="ja-JP" sz="1600" dirty="0">
              <a:solidFill>
                <a:srgbClr val="FF6600"/>
              </a:solidFill>
              <a:latin typeface="ＭＳ 明朝" panose="02020609040205080304" pitchFamily="17" charset="-128"/>
              <a:ea typeface="ＭＳ 明朝" panose="02020609040205080304" pitchFamily="17" charset="-128"/>
            </a:endParaRPr>
          </a:p>
          <a:p>
            <a:r>
              <a:rPr lang="ja-JP" altLang="en-US" sz="1600" dirty="0">
                <a:solidFill>
                  <a:srgbClr val="FF6600"/>
                </a:solidFill>
                <a:latin typeface="ＭＳ 明朝" panose="02020609040205080304" pitchFamily="17" charset="-128"/>
                <a:ea typeface="ＭＳ 明朝" panose="02020609040205080304" pitchFamily="17" charset="-128"/>
              </a:rPr>
              <a:t>　 ≒</a:t>
            </a:r>
            <a:r>
              <a:rPr lang="en-US" altLang="ja-JP" sz="1600" dirty="0">
                <a:solidFill>
                  <a:srgbClr val="FF6600"/>
                </a:solidFill>
                <a:latin typeface="ＭＳ 明朝" panose="02020609040205080304" pitchFamily="17" charset="-128"/>
                <a:ea typeface="ＭＳ 明朝" panose="02020609040205080304" pitchFamily="17" charset="-128"/>
              </a:rPr>
              <a:t>2</a:t>
            </a:r>
            <a:r>
              <a:rPr lang="ja-JP" altLang="en-US" sz="1600" dirty="0">
                <a:solidFill>
                  <a:srgbClr val="FF6600"/>
                </a:solidFill>
                <a:latin typeface="ＭＳ 明朝" panose="02020609040205080304" pitchFamily="17" charset="-128"/>
                <a:ea typeface="ＭＳ 明朝" panose="02020609040205080304" pitchFamily="17" charset="-128"/>
              </a:rPr>
              <a:t>千億円</a:t>
            </a:r>
            <a:r>
              <a:rPr lang="ja-JP" altLang="en-US" sz="2000" dirty="0">
                <a:solidFill>
                  <a:srgbClr val="0070C0"/>
                </a:solidFill>
                <a:latin typeface="HG明朝E" panose="02020909000000000000" pitchFamily="17" charset="-128"/>
                <a:ea typeface="HG明朝E" panose="02020909000000000000" pitchFamily="17" charset="-128"/>
              </a:rPr>
              <a:t>　</a:t>
            </a:r>
            <a:endParaRPr kumimoji="1" lang="ja-JP" altLang="en-US" sz="2000" dirty="0">
              <a:solidFill>
                <a:srgbClr val="0070C0"/>
              </a:solidFill>
              <a:latin typeface="HG明朝E" panose="02020909000000000000" pitchFamily="17" charset="-128"/>
              <a:ea typeface="HG明朝E" panose="02020909000000000000" pitchFamily="17" charset="-128"/>
            </a:endParaRPr>
          </a:p>
        </p:txBody>
      </p:sp>
    </p:spTree>
    <p:extLst>
      <p:ext uri="{BB962C8B-B14F-4D97-AF65-F5344CB8AC3E}">
        <p14:creationId xmlns:p14="http://schemas.microsoft.com/office/powerpoint/2010/main" val="14831722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62128" y="167356"/>
            <a:ext cx="10927080" cy="648588"/>
          </a:xfrm>
        </p:spPr>
        <p:txBody>
          <a:bodyPr>
            <a:normAutofit/>
          </a:bodyPr>
          <a:lstStyle/>
          <a:p>
            <a:r>
              <a:rPr lang="en-US" altLang="ja-JP" sz="3200" dirty="0">
                <a:solidFill>
                  <a:srgbClr val="CC00CC"/>
                </a:solidFill>
                <a:latin typeface="HG明朝E" panose="02020909000000000000" pitchFamily="17" charset="-128"/>
                <a:ea typeface="HG明朝E" panose="02020909000000000000" pitchFamily="17" charset="-128"/>
                <a:cs typeface="Arial Unicode MS" pitchFamily="50" charset="-128"/>
              </a:rPr>
              <a:t>【</a:t>
            </a:r>
            <a:r>
              <a:rPr lang="en-US" altLang="ja-JP" sz="3200" dirty="0">
                <a:solidFill>
                  <a:srgbClr val="CC00CC"/>
                </a:solidFill>
                <a:latin typeface="HGS明朝B" panose="02020800000000000000" pitchFamily="18" charset="-128"/>
                <a:ea typeface="HGS明朝B" panose="02020800000000000000" pitchFamily="18" charset="-128"/>
                <a:cs typeface="Arial Unicode MS" pitchFamily="50" charset="-128"/>
              </a:rPr>
              <a:t>III</a:t>
            </a:r>
            <a:r>
              <a:rPr lang="en-US" altLang="ja-JP" sz="3200" dirty="0">
                <a:solidFill>
                  <a:srgbClr val="CC00CC"/>
                </a:solidFill>
                <a:latin typeface="HG明朝E" panose="02020909000000000000" pitchFamily="17" charset="-128"/>
                <a:ea typeface="HG明朝E" panose="02020909000000000000" pitchFamily="17" charset="-128"/>
                <a:cs typeface="Arial Unicode MS" pitchFamily="50" charset="-128"/>
              </a:rPr>
              <a:t>】</a:t>
            </a:r>
            <a:r>
              <a:rPr lang="ja-JP" altLang="en-US" sz="3200" dirty="0">
                <a:solidFill>
                  <a:srgbClr val="CC00CC"/>
                </a:solidFill>
                <a:latin typeface="HG明朝E" panose="02020909000000000000" pitchFamily="17" charset="-128"/>
                <a:ea typeface="HG明朝E" panose="02020909000000000000" pitchFamily="17" charset="-128"/>
                <a:cs typeface="Arial Unicode MS" pitchFamily="50" charset="-128"/>
              </a:rPr>
              <a:t>日本</a:t>
            </a:r>
            <a:r>
              <a:rPr lang="en-US" altLang="ja-JP" sz="3200" dirty="0">
                <a:solidFill>
                  <a:srgbClr val="CC00CC"/>
                </a:solidFill>
                <a:latin typeface="HG明朝E" panose="02020909000000000000" pitchFamily="17" charset="-128"/>
                <a:ea typeface="HG明朝E" panose="02020909000000000000" pitchFamily="17" charset="-128"/>
                <a:cs typeface="Arial Unicode MS" pitchFamily="50" charset="-128"/>
              </a:rPr>
              <a:t>1961</a:t>
            </a:r>
            <a:r>
              <a:rPr lang="ja-JP" altLang="en-US" sz="3200" dirty="0">
                <a:solidFill>
                  <a:srgbClr val="CC00CC"/>
                </a:solidFill>
                <a:latin typeface="HG明朝E" panose="02020909000000000000" pitchFamily="17" charset="-128"/>
                <a:ea typeface="HG明朝E" panose="02020909000000000000" pitchFamily="17" charset="-128"/>
                <a:cs typeface="Arial Unicode MS" pitchFamily="50" charset="-128"/>
              </a:rPr>
              <a:t>年原子力損害に関する賠償法</a:t>
            </a:r>
            <a:endParaRPr kumimoji="1" lang="ja-JP" altLang="en-US" sz="3200" dirty="0">
              <a:solidFill>
                <a:srgbClr val="CC00CC"/>
              </a:solidFill>
            </a:endParaRPr>
          </a:p>
        </p:txBody>
      </p:sp>
      <p:sp>
        <p:nvSpPr>
          <p:cNvPr id="3" name="コンテンツ プレースホルダー 2"/>
          <p:cNvSpPr>
            <a:spLocks noGrp="1"/>
          </p:cNvSpPr>
          <p:nvPr>
            <p:ph idx="1"/>
          </p:nvPr>
        </p:nvSpPr>
        <p:spPr>
          <a:xfrm>
            <a:off x="446567" y="836360"/>
            <a:ext cx="11318713" cy="5622702"/>
          </a:xfrm>
        </p:spPr>
        <p:txBody>
          <a:bodyPr>
            <a:normAutofit fontScale="92500" lnSpcReduction="10000"/>
          </a:bodyPr>
          <a:lstStyle/>
          <a:p>
            <a:pPr marL="0" indent="0">
              <a:buNone/>
            </a:pPr>
            <a:r>
              <a:rPr lang="ja-JP" altLang="en-US" sz="2600" dirty="0">
                <a:solidFill>
                  <a:srgbClr val="FF9900"/>
                </a:solidFill>
              </a:rPr>
              <a:t>①</a:t>
            </a:r>
            <a:r>
              <a:rPr lang="en-US" altLang="ja-JP" sz="2600" b="1" dirty="0">
                <a:solidFill>
                  <a:srgbClr val="FF9900"/>
                </a:solidFill>
              </a:rPr>
              <a:t>1954</a:t>
            </a:r>
            <a:r>
              <a:rPr lang="ja-JP" altLang="en-US" sz="2600" b="1" dirty="0">
                <a:solidFill>
                  <a:srgbClr val="FF9900"/>
                </a:solidFill>
              </a:rPr>
              <a:t> </a:t>
            </a:r>
            <a:r>
              <a:rPr lang="en-US" altLang="ja-JP" sz="2600" b="1" dirty="0">
                <a:solidFill>
                  <a:srgbClr val="FF9900"/>
                </a:solidFill>
              </a:rPr>
              <a:t>(</a:t>
            </a:r>
            <a:r>
              <a:rPr lang="ja-JP" altLang="en-US" sz="2600" b="1" dirty="0">
                <a:solidFill>
                  <a:srgbClr val="FF9900"/>
                </a:solidFill>
              </a:rPr>
              <a:t>昭</a:t>
            </a:r>
            <a:r>
              <a:rPr lang="en-US" altLang="ja-JP" sz="2600" b="1" dirty="0">
                <a:solidFill>
                  <a:srgbClr val="FF9900"/>
                </a:solidFill>
              </a:rPr>
              <a:t>29)</a:t>
            </a:r>
            <a:r>
              <a:rPr lang="ja-JP" altLang="en-US" sz="2600" b="1" dirty="0">
                <a:solidFill>
                  <a:srgbClr val="FF9900"/>
                </a:solidFill>
              </a:rPr>
              <a:t>年度原子力予算と原子力開発体制の整備</a:t>
            </a:r>
            <a:endParaRPr lang="en-US" altLang="ja-JP" sz="2600" b="1" dirty="0">
              <a:solidFill>
                <a:srgbClr val="FF9900"/>
              </a:solidFill>
            </a:endParaRPr>
          </a:p>
          <a:p>
            <a:pPr marL="0" indent="0">
              <a:buNone/>
            </a:pPr>
            <a:r>
              <a:rPr kumimoji="1" lang="ja-JP" altLang="en-US" sz="2000" dirty="0"/>
              <a:t>　◎</a:t>
            </a:r>
            <a:r>
              <a:rPr kumimoji="1" lang="en-US" altLang="ja-JP" sz="2000" dirty="0"/>
              <a:t>54</a:t>
            </a:r>
            <a:r>
              <a:rPr kumimoji="1" lang="ja-JP" altLang="en-US" sz="2000" dirty="0"/>
              <a:t>年</a:t>
            </a:r>
            <a:r>
              <a:rPr kumimoji="1" lang="en-US" altLang="ja-JP" sz="2000" dirty="0"/>
              <a:t>2</a:t>
            </a:r>
            <a:r>
              <a:rPr kumimoji="1" lang="ja-JP" altLang="en-US" sz="2000" dirty="0"/>
              <a:t>月「大統領教書」：アメリカが二国間ベースで協定国に</a:t>
            </a:r>
            <a:r>
              <a:rPr lang="ja-JP" altLang="en-US" sz="2000" dirty="0"/>
              <a:t>核物資・核技術を供与する</a:t>
            </a:r>
            <a:endParaRPr lang="en-US" altLang="ja-JP" sz="2000" dirty="0"/>
          </a:p>
          <a:p>
            <a:pPr marL="0" indent="0">
              <a:buNone/>
            </a:pPr>
            <a:r>
              <a:rPr kumimoji="1" lang="ja-JP" altLang="en-US" sz="2000" dirty="0"/>
              <a:t>　◎</a:t>
            </a:r>
            <a:r>
              <a:rPr kumimoji="1" lang="en-US" altLang="ja-JP" sz="2000" dirty="0"/>
              <a:t>54</a:t>
            </a:r>
            <a:r>
              <a:rPr kumimoji="1" lang="ja-JP" altLang="en-US" sz="2000" dirty="0"/>
              <a:t>年</a:t>
            </a:r>
            <a:r>
              <a:rPr kumimoji="1" lang="en-US" altLang="ja-JP" sz="2000" dirty="0"/>
              <a:t>3</a:t>
            </a:r>
            <a:r>
              <a:rPr kumimoji="1" lang="ja-JP" altLang="en-US" sz="2000" dirty="0"/>
              <a:t>月「中曽根原子力予算」の成立で、急きょ核開発体制整備がはじまる</a:t>
            </a:r>
            <a:endParaRPr kumimoji="1" lang="en-US" altLang="ja-JP" sz="2000" dirty="0"/>
          </a:p>
          <a:p>
            <a:pPr marL="0" indent="0">
              <a:buNone/>
            </a:pPr>
            <a:r>
              <a:rPr lang="ja-JP" altLang="en-US" sz="2000" dirty="0"/>
              <a:t>　　日米原子力研究協定と米国からの濃縮</a:t>
            </a:r>
            <a:r>
              <a:rPr lang="en-US" altLang="ja-JP" sz="2000" dirty="0"/>
              <a:t>U</a:t>
            </a:r>
            <a:r>
              <a:rPr lang="ja-JP" altLang="en-US" sz="2000" dirty="0"/>
              <a:t>受け入れ／炉型戦略／英米炉導入</a:t>
            </a:r>
            <a:endParaRPr lang="en-US" altLang="ja-JP" sz="2000" dirty="0"/>
          </a:p>
          <a:p>
            <a:pPr marL="0" indent="0">
              <a:buNone/>
            </a:pPr>
            <a:r>
              <a:rPr lang="ja-JP" altLang="en-US" sz="2000" dirty="0"/>
              <a:t>　　原子力委／日本原産会議／科学技術庁／日本原研／日本原電／産業界５</a:t>
            </a:r>
            <a:r>
              <a:rPr lang="en-US" altLang="ja-JP" sz="2000" dirty="0"/>
              <a:t>G</a:t>
            </a:r>
          </a:p>
          <a:p>
            <a:pPr marL="0" indent="0">
              <a:buNone/>
            </a:pPr>
            <a:endParaRPr kumimoji="1" lang="en-US" altLang="ja-JP" sz="2400" dirty="0"/>
          </a:p>
          <a:p>
            <a:pPr marL="0" indent="0">
              <a:buNone/>
            </a:pPr>
            <a:r>
              <a:rPr kumimoji="1" lang="ja-JP" altLang="en-US" sz="2400" b="1" dirty="0">
                <a:solidFill>
                  <a:srgbClr val="FF9900"/>
                </a:solidFill>
              </a:rPr>
              <a:t>②「国策民営」体制：地域独占の</a:t>
            </a:r>
            <a:r>
              <a:rPr kumimoji="1" lang="en-US" altLang="ja-JP" sz="2400" b="1" dirty="0">
                <a:solidFill>
                  <a:srgbClr val="FF9900"/>
                </a:solidFill>
              </a:rPr>
              <a:t>9</a:t>
            </a:r>
            <a:r>
              <a:rPr kumimoji="1" lang="ja-JP" altLang="en-US" sz="2400" b="1" dirty="0">
                <a:solidFill>
                  <a:srgbClr val="FF9900"/>
                </a:solidFill>
              </a:rPr>
              <a:t>電力体制</a:t>
            </a:r>
            <a:endParaRPr kumimoji="1" lang="en-US" altLang="ja-JP" sz="2400" b="1" dirty="0">
              <a:solidFill>
                <a:srgbClr val="FF9900"/>
              </a:solidFill>
            </a:endParaRPr>
          </a:p>
          <a:p>
            <a:pPr marL="0" indent="0">
              <a:buNone/>
            </a:pPr>
            <a:r>
              <a:rPr kumimoji="1" lang="ja-JP" altLang="en-US" sz="2400" dirty="0"/>
              <a:t>　</a:t>
            </a:r>
            <a:r>
              <a:rPr kumimoji="1" lang="ja-JP" altLang="en-US" sz="2000" dirty="0"/>
              <a:t>◎正力</a:t>
            </a:r>
            <a:r>
              <a:rPr kumimoji="1" lang="en-US" altLang="ja-JP" sz="2000" dirty="0"/>
              <a:t>(</a:t>
            </a:r>
            <a:r>
              <a:rPr kumimoji="1" lang="ja-JP" altLang="en-US" sz="2000" b="1" dirty="0">
                <a:solidFill>
                  <a:srgbClr val="3333FF"/>
                </a:solidFill>
              </a:rPr>
              <a:t>民営</a:t>
            </a:r>
            <a:r>
              <a:rPr kumimoji="1" lang="en-US" altLang="ja-JP" sz="2000" dirty="0"/>
              <a:t>)</a:t>
            </a:r>
            <a:r>
              <a:rPr kumimoji="1" lang="ja-JP" altLang="en-US" sz="2000" dirty="0"/>
              <a:t>・河野</a:t>
            </a:r>
            <a:r>
              <a:rPr kumimoji="1" lang="en-US" altLang="ja-JP" sz="2000" dirty="0"/>
              <a:t>(</a:t>
            </a:r>
            <a:r>
              <a:rPr kumimoji="1" lang="ja-JP" altLang="en-US" sz="2000" b="1" dirty="0">
                <a:solidFill>
                  <a:srgbClr val="3333FF"/>
                </a:solidFill>
              </a:rPr>
              <a:t>国管</a:t>
            </a:r>
            <a:r>
              <a:rPr kumimoji="1" lang="en-US" altLang="ja-JP" sz="2000" dirty="0"/>
              <a:t>)</a:t>
            </a:r>
            <a:r>
              <a:rPr kumimoji="1" lang="ja-JP" altLang="en-US" sz="2000" dirty="0"/>
              <a:t>論争：正力「</a:t>
            </a:r>
            <a:r>
              <a:rPr kumimoji="1" lang="en-US" altLang="ja-JP" sz="2000" b="1" dirty="0">
                <a:solidFill>
                  <a:srgbClr val="3333FF"/>
                </a:solidFill>
              </a:rPr>
              <a:t>5</a:t>
            </a:r>
            <a:r>
              <a:rPr kumimoji="1" lang="ja-JP" altLang="en-US" sz="2000" b="1" dirty="0">
                <a:solidFill>
                  <a:srgbClr val="3333FF"/>
                </a:solidFill>
              </a:rPr>
              <a:t>年以内に採算のとれる原子力発電所</a:t>
            </a:r>
            <a:r>
              <a:rPr kumimoji="1" lang="ja-JP" altLang="en-US" sz="2000" dirty="0"/>
              <a:t>」；英</a:t>
            </a:r>
            <a:r>
              <a:rPr kumimoji="1" lang="en-US" altLang="ja-JP" sz="2000" dirty="0"/>
              <a:t>GCR</a:t>
            </a:r>
          </a:p>
          <a:p>
            <a:pPr marL="0" indent="0">
              <a:buNone/>
            </a:pPr>
            <a:r>
              <a:rPr kumimoji="1" lang="ja-JP" altLang="en-US" sz="2000" dirty="0"/>
              <a:t>　　</a:t>
            </a:r>
            <a:r>
              <a:rPr kumimoji="1" lang="ja-JP" altLang="en-US" sz="2000" b="1" dirty="0">
                <a:solidFill>
                  <a:srgbClr val="3333FF"/>
                </a:solidFill>
              </a:rPr>
              <a:t>実際は電力</a:t>
            </a:r>
            <a:r>
              <a:rPr kumimoji="1" lang="en-US" altLang="ja-JP" sz="2000" b="1" dirty="0">
                <a:solidFill>
                  <a:srgbClr val="3333FF"/>
                </a:solidFill>
              </a:rPr>
              <a:t>=</a:t>
            </a:r>
            <a:r>
              <a:rPr kumimoji="1" lang="ja-JP" altLang="en-US" sz="2000" b="1" dirty="0">
                <a:solidFill>
                  <a:srgbClr val="3333FF"/>
                </a:solidFill>
              </a:rPr>
              <a:t>通産連合と科技庁</a:t>
            </a:r>
            <a:r>
              <a:rPr kumimoji="1" lang="en-US" altLang="ja-JP" sz="2000" b="1" dirty="0">
                <a:solidFill>
                  <a:srgbClr val="3333FF"/>
                </a:solidFill>
              </a:rPr>
              <a:t>G</a:t>
            </a:r>
            <a:r>
              <a:rPr kumimoji="1" lang="ja-JP" altLang="en-US" sz="2000" b="1" dirty="0">
                <a:solidFill>
                  <a:srgbClr val="3333FF"/>
                </a:solidFill>
              </a:rPr>
              <a:t>の二元体制</a:t>
            </a:r>
            <a:r>
              <a:rPr kumimoji="1" lang="ja-JP" altLang="en-US" sz="2000" dirty="0"/>
              <a:t>の「</a:t>
            </a:r>
            <a:r>
              <a:rPr kumimoji="1" lang="ja-JP" altLang="en-US" sz="2000" b="1" dirty="0">
                <a:solidFill>
                  <a:srgbClr val="006666"/>
                </a:solidFill>
              </a:rPr>
              <a:t>産官複合体</a:t>
            </a:r>
            <a:r>
              <a:rPr kumimoji="1" lang="ja-JP" altLang="en-US" sz="2000" dirty="0"/>
              <a:t>（吉岡斉</a:t>
            </a:r>
            <a:r>
              <a:rPr kumimoji="1" lang="en-US" altLang="ja-JP" sz="2000" dirty="0"/>
              <a:t>『</a:t>
            </a:r>
            <a:r>
              <a:rPr kumimoji="1" lang="ja-JP" altLang="en-US" sz="2000" dirty="0"/>
              <a:t>原子力の社会史</a:t>
            </a:r>
            <a:r>
              <a:rPr kumimoji="1" lang="en-US" altLang="ja-JP" sz="2000" dirty="0"/>
              <a:t>』</a:t>
            </a:r>
            <a:r>
              <a:rPr kumimoji="1" lang="ja-JP" altLang="en-US" sz="2000" dirty="0"/>
              <a:t>）」</a:t>
            </a:r>
            <a:endParaRPr kumimoji="1" lang="en-US" altLang="ja-JP" sz="2000" dirty="0"/>
          </a:p>
          <a:p>
            <a:pPr marL="0" indent="0">
              <a:buNone/>
            </a:pPr>
            <a:r>
              <a:rPr lang="ja-JP" altLang="en-US" sz="2000" dirty="0"/>
              <a:t>　　電力会社は「国策民営」で外国技術導入、科技庁</a:t>
            </a:r>
            <a:r>
              <a:rPr lang="en-US" altLang="ja-JP" sz="2000" dirty="0"/>
              <a:t>G</a:t>
            </a:r>
            <a:r>
              <a:rPr lang="ja-JP" altLang="en-US" sz="2000" dirty="0"/>
              <a:t>は新型転換炉と夢の高速増殖炉</a:t>
            </a:r>
            <a:endParaRPr kumimoji="1" lang="en-US" altLang="ja-JP" sz="2000" dirty="0"/>
          </a:p>
          <a:p>
            <a:pPr marL="0" indent="0">
              <a:buNone/>
            </a:pPr>
            <a:r>
              <a:rPr lang="ja-JP" altLang="en-US" sz="2000" dirty="0"/>
              <a:t>　 ◎ウィンズケール事故直後に</a:t>
            </a:r>
            <a:r>
              <a:rPr lang="ja-JP" altLang="en-US" sz="2000" b="1" dirty="0">
                <a:solidFill>
                  <a:srgbClr val="C00000"/>
                </a:solidFill>
              </a:rPr>
              <a:t>英国からの免責条項要求</a:t>
            </a:r>
            <a:endParaRPr lang="en-US" altLang="ja-JP" sz="2000" b="1" dirty="0">
              <a:solidFill>
                <a:srgbClr val="C00000"/>
              </a:solidFill>
            </a:endParaRPr>
          </a:p>
          <a:p>
            <a:pPr marL="0" indent="0">
              <a:buNone/>
            </a:pPr>
            <a:r>
              <a:rPr lang="ja-JP" altLang="en-US" sz="2000" dirty="0"/>
              <a:t>　　 米国プライス・アンダーソン法の原子炉事故の</a:t>
            </a:r>
            <a:r>
              <a:rPr lang="ja-JP" altLang="en-US" sz="2000" b="1" dirty="0">
                <a:solidFill>
                  <a:srgbClr val="C00000"/>
                </a:solidFill>
              </a:rPr>
              <a:t>有限責任</a:t>
            </a:r>
            <a:endParaRPr lang="en-US" altLang="ja-JP" sz="2000" b="1" dirty="0">
              <a:solidFill>
                <a:srgbClr val="C00000"/>
              </a:solidFill>
            </a:endParaRPr>
          </a:p>
          <a:p>
            <a:pPr marL="0" indent="0">
              <a:buNone/>
            </a:pPr>
            <a:r>
              <a:rPr kumimoji="1" lang="ja-JP" altLang="en-US" sz="2000" dirty="0"/>
              <a:t>　　 </a:t>
            </a:r>
            <a:r>
              <a:rPr kumimoji="1" lang="en-US" altLang="ja-JP" sz="2000" dirty="0"/>
              <a:t>WASH-740</a:t>
            </a:r>
            <a:r>
              <a:rPr kumimoji="1" lang="ja-JP" altLang="en-US" sz="2000" dirty="0"/>
              <a:t>事故予想</a:t>
            </a:r>
            <a:endParaRPr kumimoji="1" lang="en-US" altLang="ja-JP" sz="2000" dirty="0"/>
          </a:p>
          <a:p>
            <a:pPr marL="0" indent="0">
              <a:buNone/>
            </a:pPr>
            <a:endParaRPr lang="en-US" altLang="ja-JP" sz="2400" dirty="0"/>
          </a:p>
          <a:p>
            <a:pPr marL="0" indent="0">
              <a:buNone/>
            </a:pPr>
            <a:r>
              <a:rPr lang="ja-JP" altLang="en-US" sz="2400" b="1" dirty="0">
                <a:solidFill>
                  <a:srgbClr val="FF9900"/>
                </a:solidFill>
              </a:rPr>
              <a:t>③科技庁委託調査による原産会議「事故被害試算</a:t>
            </a:r>
            <a:r>
              <a:rPr lang="en-US" altLang="ja-JP" sz="2000" b="1" dirty="0">
                <a:solidFill>
                  <a:srgbClr val="FF9900"/>
                </a:solidFill>
              </a:rPr>
              <a:t>(</a:t>
            </a:r>
            <a:r>
              <a:rPr lang="ja-JP" altLang="en-US" sz="2000" b="1" dirty="0">
                <a:solidFill>
                  <a:srgbClr val="FF9900"/>
                </a:solidFill>
              </a:rPr>
              <a:t>＝日本版</a:t>
            </a:r>
            <a:r>
              <a:rPr lang="en-US" altLang="ja-JP" sz="2000" b="1" dirty="0">
                <a:solidFill>
                  <a:srgbClr val="FF9900"/>
                </a:solidFill>
              </a:rPr>
              <a:t>WASH-740)</a:t>
            </a:r>
            <a:r>
              <a:rPr lang="ja-JP" altLang="en-US" sz="2000" b="1" dirty="0">
                <a:solidFill>
                  <a:srgbClr val="FF9900"/>
                </a:solidFill>
              </a:rPr>
              <a:t>」</a:t>
            </a:r>
            <a:r>
              <a:rPr lang="ja-JP" altLang="en-US" sz="2400" b="1" dirty="0">
                <a:solidFill>
                  <a:srgbClr val="FF9900"/>
                </a:solidFill>
              </a:rPr>
              <a:t>の㊙扱い </a:t>
            </a:r>
            <a:r>
              <a:rPr lang="ja-JP" altLang="en-US" sz="2400" b="1" dirty="0">
                <a:solidFill>
                  <a:srgbClr val="CC00CC"/>
                </a:solidFill>
              </a:rPr>
              <a:t>次頁参照</a:t>
            </a:r>
            <a:endParaRPr kumimoji="1" lang="en-US" altLang="ja-JP" sz="2400" b="1" dirty="0">
              <a:solidFill>
                <a:srgbClr val="CC00CC"/>
              </a:solidFill>
            </a:endParaRPr>
          </a:p>
          <a:p>
            <a:pPr marL="0" indent="0">
              <a:buNone/>
            </a:pPr>
            <a:endParaRPr kumimoji="1" lang="en-US" altLang="ja-JP" sz="2400" dirty="0"/>
          </a:p>
          <a:p>
            <a:pPr marL="0" indent="0">
              <a:buNone/>
            </a:pPr>
            <a:endParaRPr kumimoji="1" lang="en-US" altLang="ja-JP" sz="2400" dirty="0"/>
          </a:p>
          <a:p>
            <a:pPr marL="0" indent="0">
              <a:buNone/>
            </a:pPr>
            <a:endParaRPr lang="en-US" altLang="ja-JP" dirty="0"/>
          </a:p>
          <a:p>
            <a:pPr marL="0" indent="0">
              <a:buNone/>
            </a:pPr>
            <a:endParaRPr lang="en-US" altLang="ja-JP" dirty="0"/>
          </a:p>
          <a:p>
            <a:pPr marL="0" indent="0">
              <a:buNone/>
            </a:pPr>
            <a:endParaRPr lang="en-US" altLang="ja-JP" dirty="0"/>
          </a:p>
          <a:p>
            <a:pPr marL="0" indent="0">
              <a:buNone/>
            </a:pPr>
            <a:endParaRPr lang="en-US" altLang="ja-JP" dirty="0"/>
          </a:p>
          <a:p>
            <a:pPr marL="0" indent="0">
              <a:buNone/>
            </a:pPr>
            <a:endParaRPr kumimoji="1" lang="ja-JP" altLang="en-US" dirty="0"/>
          </a:p>
        </p:txBody>
      </p:sp>
      <p:sp>
        <p:nvSpPr>
          <p:cNvPr id="4" name="日付プレースホルダー 3"/>
          <p:cNvSpPr>
            <a:spLocks noGrp="1"/>
          </p:cNvSpPr>
          <p:nvPr>
            <p:ph type="dt" sz="half" idx="10"/>
          </p:nvPr>
        </p:nvSpPr>
        <p:spPr/>
        <p:txBody>
          <a:bodyPr/>
          <a:lstStyle/>
          <a:p>
            <a:fld id="{63EE5DB1-3B01-4138-ACA9-260691177685}" type="datetime1">
              <a:rPr kumimoji="1" lang="ja-JP" altLang="en-US" smtClean="0"/>
              <a:t>2017/11/12</a:t>
            </a:fld>
            <a:endParaRPr kumimoji="1" lang="ja-JP" altLang="en-US" dirty="0"/>
          </a:p>
        </p:txBody>
      </p:sp>
      <p:sp>
        <p:nvSpPr>
          <p:cNvPr id="5" name="スライド番号プレースホルダー 4"/>
          <p:cNvSpPr>
            <a:spLocks noGrp="1"/>
          </p:cNvSpPr>
          <p:nvPr>
            <p:ph type="sldNum" sz="quarter" idx="12"/>
          </p:nvPr>
        </p:nvSpPr>
        <p:spPr/>
        <p:txBody>
          <a:bodyPr/>
          <a:lstStyle/>
          <a:p>
            <a:fld id="{25AFD6BE-BA28-4DCD-B14A-D96DBF020153}" type="slidenum">
              <a:rPr kumimoji="1" lang="ja-JP" altLang="en-US" smtClean="0"/>
              <a:t>8</a:t>
            </a:fld>
            <a:endParaRPr kumimoji="1" lang="ja-JP" altLang="en-US"/>
          </a:p>
        </p:txBody>
      </p:sp>
    </p:spTree>
    <p:extLst>
      <p:ext uri="{BB962C8B-B14F-4D97-AF65-F5344CB8AC3E}">
        <p14:creationId xmlns:p14="http://schemas.microsoft.com/office/powerpoint/2010/main" val="6918055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p:txBody>
          <a:bodyPr/>
          <a:lstStyle/>
          <a:p>
            <a:fld id="{1660B98B-8C9A-4276-B614-86A0CED9DBF2}" type="datetime1">
              <a:rPr kumimoji="1" lang="ja-JP" altLang="en-US" smtClean="0"/>
              <a:t>2017/11/12</a:t>
            </a:fld>
            <a:endParaRPr kumimoji="1" lang="ja-JP" altLang="en-US"/>
          </a:p>
        </p:txBody>
      </p:sp>
      <p:sp>
        <p:nvSpPr>
          <p:cNvPr id="5" name="スライド番号プレースホルダー 4"/>
          <p:cNvSpPr>
            <a:spLocks noGrp="1"/>
          </p:cNvSpPr>
          <p:nvPr>
            <p:ph type="sldNum" sz="quarter" idx="12"/>
          </p:nvPr>
        </p:nvSpPr>
        <p:spPr/>
        <p:txBody>
          <a:bodyPr/>
          <a:lstStyle/>
          <a:p>
            <a:fld id="{25AFD6BE-BA28-4DCD-B14A-D96DBF020153}" type="slidenum">
              <a:rPr kumimoji="1" lang="ja-JP" altLang="en-US" smtClean="0"/>
              <a:t>9</a:t>
            </a:fld>
            <a:endParaRPr kumimoji="1" lang="ja-JP" altLang="en-US"/>
          </a:p>
        </p:txBody>
      </p:sp>
      <p:pic>
        <p:nvPicPr>
          <p:cNvPr id="2" name="図 1"/>
          <p:cNvPicPr>
            <a:picLocks noChangeAspect="1"/>
          </p:cNvPicPr>
          <p:nvPr/>
        </p:nvPicPr>
        <p:blipFill>
          <a:blip r:embed="rId2"/>
          <a:stretch>
            <a:fillRect/>
          </a:stretch>
        </p:blipFill>
        <p:spPr>
          <a:xfrm>
            <a:off x="1565328" y="171820"/>
            <a:ext cx="9577953" cy="6686180"/>
          </a:xfrm>
          <a:prstGeom prst="rect">
            <a:avLst/>
          </a:prstGeom>
        </p:spPr>
      </p:pic>
    </p:spTree>
    <p:extLst>
      <p:ext uri="{BB962C8B-B14F-4D97-AF65-F5344CB8AC3E}">
        <p14:creationId xmlns:p14="http://schemas.microsoft.com/office/powerpoint/2010/main" val="3154623585"/>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375</TotalTime>
  <Words>510</Words>
  <Application>Microsoft Office PowerPoint</Application>
  <PresentationFormat>ワイド画面</PresentationFormat>
  <Paragraphs>209</Paragraphs>
  <Slides>24</Slides>
  <Notes>0</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24</vt:i4>
      </vt:variant>
    </vt:vector>
  </HeadingPairs>
  <TitlesOfParts>
    <vt:vector size="34" baseType="lpstr">
      <vt:lpstr>Arial Unicode MS</vt:lpstr>
      <vt:lpstr>HGP明朝B</vt:lpstr>
      <vt:lpstr>HGP明朝E</vt:lpstr>
      <vt:lpstr>HGS明朝B</vt:lpstr>
      <vt:lpstr>HG明朝E</vt:lpstr>
      <vt:lpstr>ＭＳ 明朝</vt:lpstr>
      <vt:lpstr>游ゴシック</vt:lpstr>
      <vt:lpstr>游ゴシック Light</vt:lpstr>
      <vt:lpstr>Arial</vt:lpstr>
      <vt:lpstr>Office テーマ</vt:lpstr>
      <vt:lpstr>　 原子力発電は本当に経済的か ２０１７．９．２８ Ｓｈｕｔ泊講座研究会 講師　佐々木　洋 </vt:lpstr>
      <vt:lpstr>課題と目次</vt:lpstr>
      <vt:lpstr>【 I 】ウラルの核惨事</vt:lpstr>
      <vt:lpstr>PowerPoint プレゼンテーション</vt:lpstr>
      <vt:lpstr>【II】 1957年プライス・アンダーソンPrice/Anderson法と事故責任免責の流れ 　　　原子力災害補償法制のモデルを提供、原子炉事故予想も公表 　　原子力発電が技術的に可能 ≠ 市場経済において経営的に引き合う事業</vt:lpstr>
      <vt:lpstr>PowerPoint プレゼンテーション</vt:lpstr>
      <vt:lpstr>PowerPoint プレゼンテーション</vt:lpstr>
      <vt:lpstr>【III】日本1961年原子力損害に関する賠償法</vt:lpstr>
      <vt:lpstr>PowerPoint プレゼンテーション</vt:lpstr>
      <vt:lpstr>【IV】原発は経済的という論拠の「根拠」 </vt:lpstr>
      <vt:lpstr>   総合資源エネルギー調査会 発電コスト検証ワーキンググループ2015年3月</vt:lpstr>
      <vt:lpstr>大島堅一と金子勝による政府／電事連の原発コストに対する批判</vt:lpstr>
      <vt:lpstr>「日本経済研究センター」のコスト比較　　２０１７年３月７日 New Report【エネルギー・環境選択の未来・番外編／福島第一原発事故の国民負担】 　　　　　「事故処理費用は５０兆～７０兆円になる恐れ」（後述）より引用 </vt:lpstr>
      <vt:lpstr>　　　　　　「日本経済センター」の試算報告（2017.03.07） 　　　　　　　事故処理費用は50兆～70兆円になるおそれ 　　　　　　　　　　　　　　－負担増なら東電の法的整理の検討を－ 　　　　　　　　　　　　　　－原発維持の根拠、透明性の高い説明を－</vt:lpstr>
      <vt:lpstr>PowerPoint プレゼンテーション</vt:lpstr>
      <vt:lpstr>【VII】 東芝と仏アレヴァの経営危機</vt:lpstr>
      <vt:lpstr>PowerPoint プレゼンテーション</vt:lpstr>
      <vt:lpstr>PowerPoint プレゼンテーション</vt:lpstr>
      <vt:lpstr>PowerPoint プレゼンテーション</vt:lpstr>
      <vt:lpstr>軽水炉の沸騰水型BWRと加圧水型PWR Boiling Water Reactor   Pressurized Water Reactor</vt:lpstr>
      <vt:lpstr>　　　　　　　 【VIII】 世界経済の構造変動とエネルギー需給バランス</vt:lpstr>
      <vt:lpstr>　　　　　　原油価格の推移（1979年まではアラビアンライト）　Ａ⑥ 　減量経営(ヒト・モノ・カネ)／省力･エネ･資源とME化／原発導入で危機克服</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原子力発電は本当に経済的か Ｓｈｕｔ泊講座研究会</dc:title>
  <dc:creator>佐々木光子</dc:creator>
  <cp:lastModifiedBy>飯島信吾</cp:lastModifiedBy>
  <cp:revision>38</cp:revision>
  <dcterms:created xsi:type="dcterms:W3CDTF">2017-09-27T07:25:57Z</dcterms:created>
  <dcterms:modified xsi:type="dcterms:W3CDTF">2017-11-12T03:27:26Z</dcterms:modified>
</cp:coreProperties>
</file>