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64" r:id="rId4"/>
    <p:sldId id="267" r:id="rId5"/>
    <p:sldId id="269" r:id="rId6"/>
    <p:sldId id="262" r:id="rId7"/>
    <p:sldId id="258" r:id="rId8"/>
    <p:sldId id="271" r:id="rId9"/>
    <p:sldId id="270" r:id="rId10"/>
    <p:sldId id="272" r:id="rId11"/>
    <p:sldId id="260" r:id="rId1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FF00FF"/>
    <a:srgbClr val="CC00FF"/>
    <a:srgbClr val="FF9933"/>
    <a:srgbClr val="669900"/>
    <a:srgbClr val="CC9900"/>
    <a:srgbClr val="FFCC00"/>
    <a:srgbClr val="CC00CC"/>
    <a:srgbClr val="FF66FF"/>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1D3E88-0A9C-4F02-9694-38EAAA6A9D7C}" type="datetimeFigureOut">
              <a:rPr kumimoji="1" lang="ja-JP" altLang="en-US" smtClean="0"/>
              <a:t>2017/11/12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A2FC4D-6598-453C-9E76-028C87FEC712}" type="slidenum">
              <a:rPr kumimoji="1" lang="ja-JP" altLang="en-US" smtClean="0"/>
              <a:t>‹#›</a:t>
            </a:fld>
            <a:endParaRPr kumimoji="1" lang="ja-JP" altLang="en-US"/>
          </a:p>
        </p:txBody>
      </p:sp>
    </p:spTree>
    <p:extLst>
      <p:ext uri="{BB962C8B-B14F-4D97-AF65-F5344CB8AC3E}">
        <p14:creationId xmlns:p14="http://schemas.microsoft.com/office/powerpoint/2010/main" val="40677576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8A2FC4D-6598-453C-9E76-028C87FEC712}" type="slidenum">
              <a:rPr kumimoji="1" lang="ja-JP" altLang="en-US" smtClean="0"/>
              <a:t>1</a:t>
            </a:fld>
            <a:endParaRPr kumimoji="1" lang="ja-JP" altLang="en-US"/>
          </a:p>
        </p:txBody>
      </p:sp>
    </p:spTree>
    <p:extLst>
      <p:ext uri="{BB962C8B-B14F-4D97-AF65-F5344CB8AC3E}">
        <p14:creationId xmlns:p14="http://schemas.microsoft.com/office/powerpoint/2010/main" val="3450638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B707657-58DE-4955-9242-0CC2DA7C400E}" type="datetimeFigureOut">
              <a:rPr kumimoji="1" lang="ja-JP" altLang="en-US" smtClean="0"/>
              <a:t>2017/11/12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9680B5-3FEA-416B-8D11-832719281833}" type="slidenum">
              <a:rPr kumimoji="1" lang="ja-JP" altLang="en-US" smtClean="0"/>
              <a:t>‹#›</a:t>
            </a:fld>
            <a:endParaRPr kumimoji="1" lang="ja-JP" altLang="en-US"/>
          </a:p>
        </p:txBody>
      </p:sp>
    </p:spTree>
    <p:extLst>
      <p:ext uri="{BB962C8B-B14F-4D97-AF65-F5344CB8AC3E}">
        <p14:creationId xmlns:p14="http://schemas.microsoft.com/office/powerpoint/2010/main" val="485510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B707657-58DE-4955-9242-0CC2DA7C400E}" type="datetimeFigureOut">
              <a:rPr kumimoji="1" lang="ja-JP" altLang="en-US" smtClean="0"/>
              <a:t>2017/11/12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9680B5-3FEA-416B-8D11-832719281833}" type="slidenum">
              <a:rPr kumimoji="1" lang="ja-JP" altLang="en-US" smtClean="0"/>
              <a:t>‹#›</a:t>
            </a:fld>
            <a:endParaRPr kumimoji="1" lang="ja-JP" altLang="en-US"/>
          </a:p>
        </p:txBody>
      </p:sp>
    </p:spTree>
    <p:extLst>
      <p:ext uri="{BB962C8B-B14F-4D97-AF65-F5344CB8AC3E}">
        <p14:creationId xmlns:p14="http://schemas.microsoft.com/office/powerpoint/2010/main" val="1587273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B707657-58DE-4955-9242-0CC2DA7C400E}" type="datetimeFigureOut">
              <a:rPr kumimoji="1" lang="ja-JP" altLang="en-US" smtClean="0"/>
              <a:t>2017/11/12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9680B5-3FEA-416B-8D11-832719281833}" type="slidenum">
              <a:rPr kumimoji="1" lang="ja-JP" altLang="en-US" smtClean="0"/>
              <a:t>‹#›</a:t>
            </a:fld>
            <a:endParaRPr kumimoji="1" lang="ja-JP" altLang="en-US"/>
          </a:p>
        </p:txBody>
      </p:sp>
    </p:spTree>
    <p:extLst>
      <p:ext uri="{BB962C8B-B14F-4D97-AF65-F5344CB8AC3E}">
        <p14:creationId xmlns:p14="http://schemas.microsoft.com/office/powerpoint/2010/main" val="583536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B707657-58DE-4955-9242-0CC2DA7C400E}" type="datetimeFigureOut">
              <a:rPr kumimoji="1" lang="ja-JP" altLang="en-US" smtClean="0"/>
              <a:t>2017/11/12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9680B5-3FEA-416B-8D11-832719281833}" type="slidenum">
              <a:rPr kumimoji="1" lang="ja-JP" altLang="en-US" smtClean="0"/>
              <a:t>‹#›</a:t>
            </a:fld>
            <a:endParaRPr kumimoji="1" lang="ja-JP" altLang="en-US"/>
          </a:p>
        </p:txBody>
      </p:sp>
    </p:spTree>
    <p:extLst>
      <p:ext uri="{BB962C8B-B14F-4D97-AF65-F5344CB8AC3E}">
        <p14:creationId xmlns:p14="http://schemas.microsoft.com/office/powerpoint/2010/main" val="3511124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B707657-58DE-4955-9242-0CC2DA7C400E}" type="datetimeFigureOut">
              <a:rPr kumimoji="1" lang="ja-JP" altLang="en-US" smtClean="0"/>
              <a:t>2017/11/12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9680B5-3FEA-416B-8D11-832719281833}" type="slidenum">
              <a:rPr kumimoji="1" lang="ja-JP" altLang="en-US" smtClean="0"/>
              <a:t>‹#›</a:t>
            </a:fld>
            <a:endParaRPr kumimoji="1" lang="ja-JP" altLang="en-US"/>
          </a:p>
        </p:txBody>
      </p:sp>
    </p:spTree>
    <p:extLst>
      <p:ext uri="{BB962C8B-B14F-4D97-AF65-F5344CB8AC3E}">
        <p14:creationId xmlns:p14="http://schemas.microsoft.com/office/powerpoint/2010/main" val="2698090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B707657-58DE-4955-9242-0CC2DA7C400E}" type="datetimeFigureOut">
              <a:rPr kumimoji="1" lang="ja-JP" altLang="en-US" smtClean="0"/>
              <a:t>2017/11/12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9680B5-3FEA-416B-8D11-832719281833}" type="slidenum">
              <a:rPr kumimoji="1" lang="ja-JP" altLang="en-US" smtClean="0"/>
              <a:t>‹#›</a:t>
            </a:fld>
            <a:endParaRPr kumimoji="1" lang="ja-JP" altLang="en-US"/>
          </a:p>
        </p:txBody>
      </p:sp>
    </p:spTree>
    <p:extLst>
      <p:ext uri="{BB962C8B-B14F-4D97-AF65-F5344CB8AC3E}">
        <p14:creationId xmlns:p14="http://schemas.microsoft.com/office/powerpoint/2010/main" val="2490208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B707657-58DE-4955-9242-0CC2DA7C400E}" type="datetimeFigureOut">
              <a:rPr kumimoji="1" lang="ja-JP" altLang="en-US" smtClean="0"/>
              <a:t>2017/11/12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E9680B5-3FEA-416B-8D11-832719281833}" type="slidenum">
              <a:rPr kumimoji="1" lang="ja-JP" altLang="en-US" smtClean="0"/>
              <a:t>‹#›</a:t>
            </a:fld>
            <a:endParaRPr kumimoji="1" lang="ja-JP" altLang="en-US"/>
          </a:p>
        </p:txBody>
      </p:sp>
    </p:spTree>
    <p:extLst>
      <p:ext uri="{BB962C8B-B14F-4D97-AF65-F5344CB8AC3E}">
        <p14:creationId xmlns:p14="http://schemas.microsoft.com/office/powerpoint/2010/main" val="3990266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B707657-58DE-4955-9242-0CC2DA7C400E}" type="datetimeFigureOut">
              <a:rPr kumimoji="1" lang="ja-JP" altLang="en-US" smtClean="0"/>
              <a:t>2017/11/12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E9680B5-3FEA-416B-8D11-832719281833}" type="slidenum">
              <a:rPr kumimoji="1" lang="ja-JP" altLang="en-US" smtClean="0"/>
              <a:t>‹#›</a:t>
            </a:fld>
            <a:endParaRPr kumimoji="1" lang="ja-JP" altLang="en-US"/>
          </a:p>
        </p:txBody>
      </p:sp>
    </p:spTree>
    <p:extLst>
      <p:ext uri="{BB962C8B-B14F-4D97-AF65-F5344CB8AC3E}">
        <p14:creationId xmlns:p14="http://schemas.microsoft.com/office/powerpoint/2010/main" val="4113510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B707657-58DE-4955-9242-0CC2DA7C400E}" type="datetimeFigureOut">
              <a:rPr kumimoji="1" lang="ja-JP" altLang="en-US" smtClean="0"/>
              <a:t>2017/11/12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E9680B5-3FEA-416B-8D11-832719281833}" type="slidenum">
              <a:rPr kumimoji="1" lang="ja-JP" altLang="en-US" smtClean="0"/>
              <a:t>‹#›</a:t>
            </a:fld>
            <a:endParaRPr kumimoji="1" lang="ja-JP" altLang="en-US"/>
          </a:p>
        </p:txBody>
      </p:sp>
    </p:spTree>
    <p:extLst>
      <p:ext uri="{BB962C8B-B14F-4D97-AF65-F5344CB8AC3E}">
        <p14:creationId xmlns:p14="http://schemas.microsoft.com/office/powerpoint/2010/main" val="3056858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B707657-58DE-4955-9242-0CC2DA7C400E}" type="datetimeFigureOut">
              <a:rPr kumimoji="1" lang="ja-JP" altLang="en-US" smtClean="0"/>
              <a:t>2017/11/12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9680B5-3FEA-416B-8D11-832719281833}" type="slidenum">
              <a:rPr kumimoji="1" lang="ja-JP" altLang="en-US" smtClean="0"/>
              <a:t>‹#›</a:t>
            </a:fld>
            <a:endParaRPr kumimoji="1" lang="ja-JP" altLang="en-US"/>
          </a:p>
        </p:txBody>
      </p:sp>
    </p:spTree>
    <p:extLst>
      <p:ext uri="{BB962C8B-B14F-4D97-AF65-F5344CB8AC3E}">
        <p14:creationId xmlns:p14="http://schemas.microsoft.com/office/powerpoint/2010/main" val="966773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B707657-58DE-4955-9242-0CC2DA7C400E}" type="datetimeFigureOut">
              <a:rPr kumimoji="1" lang="ja-JP" altLang="en-US" smtClean="0"/>
              <a:t>2017/11/12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9680B5-3FEA-416B-8D11-832719281833}" type="slidenum">
              <a:rPr kumimoji="1" lang="ja-JP" altLang="en-US" smtClean="0"/>
              <a:t>‹#›</a:t>
            </a:fld>
            <a:endParaRPr kumimoji="1" lang="ja-JP" altLang="en-US"/>
          </a:p>
        </p:txBody>
      </p:sp>
    </p:spTree>
    <p:extLst>
      <p:ext uri="{BB962C8B-B14F-4D97-AF65-F5344CB8AC3E}">
        <p14:creationId xmlns:p14="http://schemas.microsoft.com/office/powerpoint/2010/main" val="3708031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707657-58DE-4955-9242-0CC2DA7C400E}" type="datetimeFigureOut">
              <a:rPr kumimoji="1" lang="ja-JP" altLang="en-US" smtClean="0"/>
              <a:t>2017/11/12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9680B5-3FEA-416B-8D11-832719281833}" type="slidenum">
              <a:rPr kumimoji="1" lang="ja-JP" altLang="en-US" smtClean="0"/>
              <a:t>‹#›</a:t>
            </a:fld>
            <a:endParaRPr kumimoji="1" lang="ja-JP" altLang="en-US"/>
          </a:p>
        </p:txBody>
      </p:sp>
    </p:spTree>
    <p:extLst>
      <p:ext uri="{BB962C8B-B14F-4D97-AF65-F5344CB8AC3E}">
        <p14:creationId xmlns:p14="http://schemas.microsoft.com/office/powerpoint/2010/main" val="1904525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79120" y="476672"/>
            <a:ext cx="7772400" cy="936104"/>
          </a:xfrm>
        </p:spPr>
        <p:txBody>
          <a:bodyPr>
            <a:normAutofit/>
          </a:bodyPr>
          <a:lstStyle/>
          <a:p>
            <a:r>
              <a:rPr kumimoji="1" lang="ja-JP" altLang="en-US" sz="2400" b="1" dirty="0">
                <a:solidFill>
                  <a:srgbClr val="9933FF"/>
                </a:solidFill>
              </a:rPr>
              <a:t>社会主義理論学会第</a:t>
            </a:r>
            <a:r>
              <a:rPr kumimoji="1" lang="en-US" altLang="ja-JP" sz="2400" b="1" dirty="0">
                <a:solidFill>
                  <a:srgbClr val="9933FF"/>
                </a:solidFill>
              </a:rPr>
              <a:t>75</a:t>
            </a:r>
            <a:r>
              <a:rPr kumimoji="1" lang="ja-JP" altLang="en-US" sz="2400" b="1" dirty="0">
                <a:solidFill>
                  <a:srgbClr val="9933FF"/>
                </a:solidFill>
              </a:rPr>
              <a:t>回研究会</a:t>
            </a:r>
            <a:br>
              <a:rPr kumimoji="1" lang="en-US" altLang="ja-JP" sz="2000" b="1" dirty="0">
                <a:solidFill>
                  <a:srgbClr val="9933FF"/>
                </a:solidFill>
              </a:rPr>
            </a:br>
            <a:r>
              <a:rPr kumimoji="1" lang="ja-JP" altLang="en-US" sz="2000" b="1" dirty="0">
                <a:solidFill>
                  <a:srgbClr val="9933FF"/>
                </a:solidFill>
              </a:rPr>
              <a:t>（</a:t>
            </a:r>
            <a:r>
              <a:rPr kumimoji="1" lang="en-US" altLang="ja-JP" sz="2000" b="1" dirty="0">
                <a:solidFill>
                  <a:srgbClr val="9933FF"/>
                </a:solidFill>
              </a:rPr>
              <a:t>2017.10.8.pm2:00</a:t>
            </a:r>
            <a:r>
              <a:rPr kumimoji="1" lang="ja-JP" altLang="en-US" sz="2000" b="1" dirty="0">
                <a:solidFill>
                  <a:srgbClr val="9933FF"/>
                </a:solidFill>
              </a:rPr>
              <a:t>～ 慶応大学三田キャンパス研究室棟Ａ会議室）</a:t>
            </a:r>
          </a:p>
        </p:txBody>
      </p:sp>
      <p:sp>
        <p:nvSpPr>
          <p:cNvPr id="3" name="サブタイトル 2"/>
          <p:cNvSpPr>
            <a:spLocks noGrp="1"/>
          </p:cNvSpPr>
          <p:nvPr>
            <p:ph type="subTitle" idx="1"/>
          </p:nvPr>
        </p:nvSpPr>
        <p:spPr>
          <a:xfrm>
            <a:off x="11764" y="1700808"/>
            <a:ext cx="9144000" cy="1584176"/>
          </a:xfrm>
        </p:spPr>
        <p:txBody>
          <a:bodyPr>
            <a:noAutofit/>
          </a:bodyPr>
          <a:lstStyle/>
          <a:p>
            <a:r>
              <a:rPr lang="ja-JP" altLang="ja-JP" sz="2800" dirty="0">
                <a:solidFill>
                  <a:srgbClr val="FF00FF"/>
                </a:solidFill>
              </a:rPr>
              <a:t>ウラジーミル・レーニンからウラジーミル・プーチン</a:t>
            </a:r>
            <a:r>
              <a:rPr lang="ja-JP" altLang="en-US" sz="2800" dirty="0">
                <a:solidFill>
                  <a:srgbClr val="FF00FF"/>
                </a:solidFill>
              </a:rPr>
              <a:t>に</a:t>
            </a:r>
            <a:endParaRPr lang="ja-JP" altLang="ja-JP" sz="2800" dirty="0">
              <a:solidFill>
                <a:srgbClr val="FF00FF"/>
              </a:solidFill>
            </a:endParaRPr>
          </a:p>
          <a:p>
            <a:r>
              <a:rPr lang="ja-JP" altLang="ja-JP" sz="2400" b="1" dirty="0">
                <a:solidFill>
                  <a:srgbClr val="FF9933"/>
                </a:solidFill>
                <a:latin typeface="HGP明朝E" panose="02020900000000000000" pitchFamily="18" charset="-128"/>
                <a:ea typeface="HGP明朝E" panose="02020900000000000000" pitchFamily="18" charset="-128"/>
              </a:rPr>
              <a:t>―異論派</a:t>
            </a:r>
            <a:r>
              <a:rPr lang="en-US" altLang="ja-JP" sz="2400" b="1" dirty="0">
                <a:solidFill>
                  <a:srgbClr val="FF9933"/>
                </a:solidFill>
                <a:latin typeface="HGP明朝E" panose="02020900000000000000" pitchFamily="18" charset="-128"/>
                <a:ea typeface="HGP明朝E" panose="02020900000000000000" pitchFamily="18" charset="-128"/>
              </a:rPr>
              <a:t>R</a:t>
            </a:r>
            <a:r>
              <a:rPr lang="ja-JP" altLang="ja-JP" sz="2400" b="1" dirty="0">
                <a:solidFill>
                  <a:srgbClr val="FF9933"/>
                </a:solidFill>
                <a:latin typeface="HGP明朝E" panose="02020900000000000000" pitchFamily="18" charset="-128"/>
                <a:ea typeface="HGP明朝E" panose="02020900000000000000" pitchFamily="18" charset="-128"/>
              </a:rPr>
              <a:t>＆</a:t>
            </a:r>
            <a:r>
              <a:rPr lang="en-US" altLang="ja-JP" sz="2400" b="1" dirty="0" err="1">
                <a:solidFill>
                  <a:srgbClr val="FF9933"/>
                </a:solidFill>
                <a:latin typeface="HGP明朝E" panose="02020900000000000000" pitchFamily="18" charset="-128"/>
                <a:ea typeface="HGP明朝E" panose="02020900000000000000" pitchFamily="18" charset="-128"/>
              </a:rPr>
              <a:t>Zh</a:t>
            </a:r>
            <a:r>
              <a:rPr lang="ja-JP" altLang="ja-JP" sz="2400" b="1" dirty="0">
                <a:solidFill>
                  <a:srgbClr val="FF9933"/>
                </a:solidFill>
                <a:latin typeface="HGP明朝E" panose="02020900000000000000" pitchFamily="18" charset="-128"/>
                <a:ea typeface="HGP明朝E" panose="02020900000000000000" pitchFamily="18" charset="-128"/>
              </a:rPr>
              <a:t>・メドヴェージェフ兄弟のロシア革命百年観―</a:t>
            </a:r>
            <a:endParaRPr lang="en-US" altLang="ja-JP" sz="2400" b="1" dirty="0">
              <a:solidFill>
                <a:srgbClr val="FF9933"/>
              </a:solidFill>
              <a:latin typeface="HGP明朝E" panose="02020900000000000000" pitchFamily="18" charset="-128"/>
              <a:ea typeface="HGP明朝E" panose="02020900000000000000" pitchFamily="18" charset="-128"/>
            </a:endParaRPr>
          </a:p>
          <a:p>
            <a:r>
              <a:rPr lang="ja-JP" altLang="en-US" sz="2400" b="1" dirty="0">
                <a:solidFill>
                  <a:srgbClr val="CC00FF"/>
                </a:solidFill>
              </a:rPr>
              <a:t>　　　　　　　　　　　　　　　　　</a:t>
            </a:r>
            <a:r>
              <a:rPr lang="ja-JP" altLang="en-US" sz="2400" b="1" dirty="0">
                <a:solidFill>
                  <a:srgbClr val="FFCC00"/>
                </a:solidFill>
              </a:rPr>
              <a:t>　　</a:t>
            </a:r>
            <a:r>
              <a:rPr lang="ja-JP" altLang="en-US" sz="2000" b="1" dirty="0">
                <a:solidFill>
                  <a:srgbClr val="669900"/>
                </a:solidFill>
                <a:latin typeface="HGS明朝B" panose="02020800000000000000" pitchFamily="18" charset="-128"/>
                <a:ea typeface="HGS明朝B" panose="02020800000000000000" pitchFamily="18" charset="-128"/>
              </a:rPr>
              <a:t>元札幌学院大学教員　　　佐々木洋</a:t>
            </a:r>
            <a:endParaRPr kumimoji="1" lang="en-US" altLang="ja-JP" sz="2000" b="1" dirty="0">
              <a:solidFill>
                <a:srgbClr val="669900"/>
              </a:solidFill>
              <a:latin typeface="HGS明朝B" panose="02020800000000000000" pitchFamily="18" charset="-128"/>
              <a:ea typeface="HGS明朝B" panose="02020800000000000000" pitchFamily="18" charset="-128"/>
            </a:endParaRPr>
          </a:p>
          <a:p>
            <a:endParaRPr kumimoji="1" lang="ja-JP" altLang="en-US" sz="2400" dirty="0"/>
          </a:p>
        </p:txBody>
      </p:sp>
      <p:sp>
        <p:nvSpPr>
          <p:cNvPr id="4" name="テキスト ボックス 3"/>
          <p:cNvSpPr txBox="1"/>
          <p:nvPr/>
        </p:nvSpPr>
        <p:spPr>
          <a:xfrm>
            <a:off x="0" y="3284984"/>
            <a:ext cx="8678236" cy="3139321"/>
          </a:xfrm>
          <a:prstGeom prst="rect">
            <a:avLst/>
          </a:prstGeom>
          <a:noFill/>
        </p:spPr>
        <p:txBody>
          <a:bodyPr wrap="square" rtlCol="0">
            <a:spAutoFit/>
          </a:bodyPr>
          <a:lstStyle/>
          <a:p>
            <a:r>
              <a:rPr kumimoji="1" lang="ja-JP" altLang="en-US" dirty="0">
                <a:solidFill>
                  <a:srgbClr val="3333FF"/>
                </a:solidFill>
              </a:rPr>
              <a:t>　</a:t>
            </a:r>
            <a:r>
              <a:rPr kumimoji="1" lang="ja-JP" altLang="en-US" b="1" dirty="0">
                <a:solidFill>
                  <a:srgbClr val="3333FF"/>
                </a:solidFill>
              </a:rPr>
              <a:t>　　　　　　　　　　　　　　　　　　目　　　　　　　　　　　次</a:t>
            </a:r>
            <a:endParaRPr kumimoji="1" lang="en-US" altLang="ja-JP" b="1" dirty="0">
              <a:solidFill>
                <a:srgbClr val="3333FF"/>
              </a:solidFill>
            </a:endParaRPr>
          </a:p>
          <a:p>
            <a:r>
              <a:rPr lang="en-US" altLang="ja-JP" sz="2000" b="1" dirty="0">
                <a:solidFill>
                  <a:srgbClr val="3333FF"/>
                </a:solidFill>
              </a:rPr>
              <a:t>【</a:t>
            </a:r>
            <a:r>
              <a:rPr lang="ja-JP" altLang="en-US" sz="2000" b="1" dirty="0">
                <a:solidFill>
                  <a:srgbClr val="3333FF"/>
                </a:solidFill>
              </a:rPr>
              <a:t>１</a:t>
            </a:r>
            <a:r>
              <a:rPr lang="en-US" altLang="ja-JP" sz="2000" b="1" dirty="0">
                <a:solidFill>
                  <a:srgbClr val="3333FF"/>
                </a:solidFill>
              </a:rPr>
              <a:t>】</a:t>
            </a:r>
            <a:r>
              <a:rPr lang="ja-JP" altLang="en-US" sz="2000" b="1" dirty="0">
                <a:solidFill>
                  <a:srgbClr val="3333FF"/>
                </a:solidFill>
              </a:rPr>
              <a:t>　</a:t>
            </a:r>
            <a:r>
              <a:rPr lang="ja-JP" altLang="en-US" sz="2000" dirty="0">
                <a:solidFill>
                  <a:srgbClr val="3333FF"/>
                </a:solidFill>
                <a:latin typeface="HGP明朝B" panose="02020800000000000000" pitchFamily="18" charset="-128"/>
                <a:ea typeface="HGP明朝B" panose="02020800000000000000" pitchFamily="18" charset="-128"/>
              </a:rPr>
              <a:t>異論派歴史家ロイ＆科学者ジョレスの</a:t>
            </a:r>
            <a:r>
              <a:rPr lang="en-US" altLang="ja-JP" sz="2000" b="1" dirty="0">
                <a:solidFill>
                  <a:srgbClr val="3333FF"/>
                </a:solidFill>
              </a:rPr>
              <a:t>Spokesman /『</a:t>
            </a:r>
            <a:r>
              <a:rPr lang="ja-JP" altLang="en-US" sz="2000" b="1" dirty="0">
                <a:solidFill>
                  <a:srgbClr val="3333FF"/>
                </a:solidFill>
              </a:rPr>
              <a:t>週刊金曜日</a:t>
            </a:r>
            <a:r>
              <a:rPr lang="en-US" altLang="ja-JP" sz="2000" b="1" dirty="0">
                <a:solidFill>
                  <a:srgbClr val="3333FF"/>
                </a:solidFill>
              </a:rPr>
              <a:t>』</a:t>
            </a:r>
            <a:r>
              <a:rPr lang="ja-JP" altLang="en-US" sz="2000" b="1" dirty="0">
                <a:solidFill>
                  <a:srgbClr val="3333FF"/>
                </a:solidFill>
              </a:rPr>
              <a:t> 寄稿</a:t>
            </a:r>
            <a:endParaRPr lang="en-US" altLang="ja-JP" sz="2000" b="1" dirty="0">
              <a:solidFill>
                <a:srgbClr val="3333FF"/>
              </a:solidFill>
            </a:endParaRPr>
          </a:p>
          <a:p>
            <a:r>
              <a:rPr kumimoji="1" lang="en-US" altLang="ja-JP" sz="2000" b="1" dirty="0">
                <a:solidFill>
                  <a:srgbClr val="3333FF"/>
                </a:solidFill>
              </a:rPr>
              <a:t>【</a:t>
            </a:r>
            <a:r>
              <a:rPr kumimoji="1" lang="ja-JP" altLang="en-US" sz="2000" b="1" dirty="0">
                <a:solidFill>
                  <a:srgbClr val="3333FF"/>
                </a:solidFill>
              </a:rPr>
              <a:t>２</a:t>
            </a:r>
            <a:r>
              <a:rPr kumimoji="1" lang="en-US" altLang="ja-JP" sz="2000" b="1" dirty="0">
                <a:solidFill>
                  <a:srgbClr val="3333FF"/>
                </a:solidFill>
              </a:rPr>
              <a:t>】</a:t>
            </a:r>
            <a:r>
              <a:rPr kumimoji="1" lang="ja-JP" altLang="en-US" sz="2000" b="1" dirty="0">
                <a:solidFill>
                  <a:srgbClr val="3333FF"/>
                </a:solidFill>
              </a:rPr>
              <a:t>　代表作</a:t>
            </a:r>
            <a:r>
              <a:rPr kumimoji="1" lang="en-US" altLang="ja-JP" sz="2000" b="1" dirty="0">
                <a:solidFill>
                  <a:srgbClr val="3333FF"/>
                </a:solidFill>
              </a:rPr>
              <a:t>『</a:t>
            </a:r>
            <a:r>
              <a:rPr kumimoji="1" lang="ja-JP" altLang="en-US" sz="2000" b="1" dirty="0">
                <a:solidFill>
                  <a:srgbClr val="3333FF"/>
                </a:solidFill>
              </a:rPr>
              <a:t>歴史の審判に向けて</a:t>
            </a:r>
            <a:r>
              <a:rPr kumimoji="1" lang="ja-JP" altLang="en-US" sz="1600" b="1" dirty="0">
                <a:solidFill>
                  <a:srgbClr val="3333FF"/>
                </a:solidFill>
              </a:rPr>
              <a:t>（増補改訂版）</a:t>
            </a:r>
            <a:r>
              <a:rPr kumimoji="1" lang="en-US" altLang="ja-JP" sz="2000" b="1" dirty="0">
                <a:solidFill>
                  <a:srgbClr val="3333FF"/>
                </a:solidFill>
              </a:rPr>
              <a:t>』</a:t>
            </a:r>
            <a:r>
              <a:rPr kumimoji="1" lang="ja-JP" altLang="en-US" sz="2000" b="1" dirty="0">
                <a:solidFill>
                  <a:srgbClr val="3333FF"/>
                </a:solidFill>
              </a:rPr>
              <a:t>；旧訳と違いと寄稿との関連</a:t>
            </a:r>
            <a:endParaRPr kumimoji="1" lang="en-US" altLang="ja-JP" sz="2000" b="1" dirty="0">
              <a:solidFill>
                <a:srgbClr val="3333FF"/>
              </a:solidFill>
            </a:endParaRPr>
          </a:p>
          <a:p>
            <a:r>
              <a:rPr lang="en-US" altLang="ja-JP" sz="2000" b="1" dirty="0">
                <a:solidFill>
                  <a:srgbClr val="3333FF"/>
                </a:solidFill>
              </a:rPr>
              <a:t>【</a:t>
            </a:r>
            <a:r>
              <a:rPr lang="ja-JP" altLang="en-US" sz="2000" b="1" dirty="0">
                <a:solidFill>
                  <a:srgbClr val="3333FF"/>
                </a:solidFill>
              </a:rPr>
              <a:t>３</a:t>
            </a:r>
            <a:r>
              <a:rPr lang="en-US" altLang="ja-JP" sz="2000" b="1" dirty="0">
                <a:solidFill>
                  <a:srgbClr val="3333FF"/>
                </a:solidFill>
              </a:rPr>
              <a:t>】</a:t>
            </a:r>
            <a:r>
              <a:rPr lang="ja-JP" altLang="en-US" sz="2000" b="1" dirty="0">
                <a:solidFill>
                  <a:srgbClr val="3333FF"/>
                </a:solidFill>
              </a:rPr>
              <a:t>　</a:t>
            </a:r>
            <a:r>
              <a:rPr lang="en-US" altLang="ja-JP" sz="2000" b="1" dirty="0">
                <a:solidFill>
                  <a:srgbClr val="3333FF"/>
                </a:solidFill>
              </a:rPr>
              <a:t>Spokesman/『</a:t>
            </a:r>
            <a:r>
              <a:rPr lang="ja-JP" altLang="en-US" sz="2000" b="1" dirty="0">
                <a:solidFill>
                  <a:srgbClr val="3333FF"/>
                </a:solidFill>
              </a:rPr>
              <a:t>金曜日</a:t>
            </a:r>
            <a:r>
              <a:rPr lang="en-US" altLang="ja-JP" sz="2000" b="1" dirty="0">
                <a:solidFill>
                  <a:srgbClr val="3333FF"/>
                </a:solidFill>
              </a:rPr>
              <a:t>』</a:t>
            </a:r>
            <a:r>
              <a:rPr lang="ja-JP" altLang="en-US" sz="2000" b="1" dirty="0">
                <a:solidFill>
                  <a:srgbClr val="3333FF"/>
                </a:solidFill>
              </a:rPr>
              <a:t>寄稿の注目点　ａ：ロシア革命と第一次大戦　</a:t>
            </a:r>
            <a:endParaRPr lang="en-US" altLang="ja-JP" sz="2000" b="1" dirty="0">
              <a:solidFill>
                <a:srgbClr val="3333FF"/>
              </a:solidFill>
            </a:endParaRPr>
          </a:p>
          <a:p>
            <a:r>
              <a:rPr lang="en-US" altLang="ja-JP" sz="2000" b="1" dirty="0">
                <a:solidFill>
                  <a:srgbClr val="3333FF"/>
                </a:solidFill>
              </a:rPr>
              <a:t>【</a:t>
            </a:r>
            <a:r>
              <a:rPr lang="ja-JP" altLang="en-US" sz="2000" b="1" dirty="0">
                <a:solidFill>
                  <a:srgbClr val="3333FF"/>
                </a:solidFill>
              </a:rPr>
              <a:t>４</a:t>
            </a:r>
            <a:r>
              <a:rPr lang="en-US" altLang="ja-JP" sz="2000" b="1" dirty="0">
                <a:solidFill>
                  <a:srgbClr val="3333FF"/>
                </a:solidFill>
              </a:rPr>
              <a:t>】 </a:t>
            </a:r>
            <a:r>
              <a:rPr lang="ja-JP" altLang="en-US" sz="2000" b="1" dirty="0">
                <a:solidFill>
                  <a:srgbClr val="3333FF"/>
                </a:solidFill>
              </a:rPr>
              <a:t>　注目点ｂ：「マルクス主義の基本前提」と矛盾するレーニン「四月テーゼ」</a:t>
            </a:r>
            <a:endParaRPr lang="en-US" altLang="ja-JP" sz="2000" b="1" dirty="0">
              <a:solidFill>
                <a:srgbClr val="3333FF"/>
              </a:solidFill>
            </a:endParaRPr>
          </a:p>
          <a:p>
            <a:r>
              <a:rPr lang="en-US" altLang="ja-JP" sz="2000" b="1" dirty="0">
                <a:solidFill>
                  <a:srgbClr val="3333FF"/>
                </a:solidFill>
              </a:rPr>
              <a:t>【</a:t>
            </a:r>
            <a:r>
              <a:rPr lang="ja-JP" altLang="en-US" sz="2000" b="1" dirty="0">
                <a:solidFill>
                  <a:srgbClr val="3333FF"/>
                </a:solidFill>
              </a:rPr>
              <a:t>５</a:t>
            </a:r>
            <a:r>
              <a:rPr lang="en-US" altLang="ja-JP" sz="2000" b="1" dirty="0">
                <a:solidFill>
                  <a:srgbClr val="3333FF"/>
                </a:solidFill>
              </a:rPr>
              <a:t>】 </a:t>
            </a:r>
            <a:r>
              <a:rPr kumimoji="1" lang="ja-JP" altLang="en-US" sz="2000" b="1" dirty="0">
                <a:solidFill>
                  <a:srgbClr val="3333FF"/>
                </a:solidFill>
              </a:rPr>
              <a:t>　注目点ｃ：「先駆者」ジラスの</a:t>
            </a:r>
            <a:r>
              <a:rPr kumimoji="1" lang="en-US" altLang="ja-JP" sz="2000" b="1" dirty="0">
                <a:solidFill>
                  <a:srgbClr val="3333FF"/>
                </a:solidFill>
              </a:rPr>
              <a:t>『</a:t>
            </a:r>
            <a:r>
              <a:rPr kumimoji="1" lang="ja-JP" altLang="en-US" sz="2000" b="1" dirty="0">
                <a:solidFill>
                  <a:srgbClr val="3333FF"/>
                </a:solidFill>
              </a:rPr>
              <a:t>スターリンとの対話</a:t>
            </a:r>
            <a:r>
              <a:rPr kumimoji="1" lang="en-US" altLang="ja-JP" sz="2000" b="1" dirty="0">
                <a:solidFill>
                  <a:srgbClr val="3333FF"/>
                </a:solidFill>
              </a:rPr>
              <a:t>』</a:t>
            </a:r>
            <a:r>
              <a:rPr kumimoji="1" lang="ja-JP" altLang="en-US" sz="2000" b="1" dirty="0">
                <a:solidFill>
                  <a:srgbClr val="3333FF"/>
                </a:solidFill>
              </a:rPr>
              <a:t>と</a:t>
            </a:r>
            <a:r>
              <a:rPr kumimoji="1" lang="en-US" altLang="ja-JP" sz="2000" b="1" dirty="0">
                <a:solidFill>
                  <a:srgbClr val="3333FF"/>
                </a:solidFill>
              </a:rPr>
              <a:t>『</a:t>
            </a:r>
            <a:r>
              <a:rPr kumimoji="1" lang="ja-JP" altLang="en-US" sz="2000" b="1" dirty="0">
                <a:solidFill>
                  <a:srgbClr val="3333FF"/>
                </a:solidFill>
              </a:rPr>
              <a:t>新しい階級</a:t>
            </a:r>
            <a:r>
              <a:rPr kumimoji="1" lang="en-US" altLang="ja-JP" sz="2000" b="1" dirty="0">
                <a:solidFill>
                  <a:srgbClr val="3333FF"/>
                </a:solidFill>
              </a:rPr>
              <a:t>』</a:t>
            </a:r>
          </a:p>
          <a:p>
            <a:r>
              <a:rPr lang="en-US" altLang="ja-JP" sz="2000" b="1" dirty="0">
                <a:solidFill>
                  <a:srgbClr val="3333FF"/>
                </a:solidFill>
              </a:rPr>
              <a:t>【</a:t>
            </a:r>
            <a:r>
              <a:rPr lang="ja-JP" altLang="en-US" sz="2000" b="1" dirty="0">
                <a:solidFill>
                  <a:srgbClr val="3333FF"/>
                </a:solidFill>
              </a:rPr>
              <a:t>６</a:t>
            </a:r>
            <a:r>
              <a:rPr lang="en-US" altLang="ja-JP" sz="2000" b="1" dirty="0">
                <a:solidFill>
                  <a:srgbClr val="3333FF"/>
                </a:solidFill>
              </a:rPr>
              <a:t>】 </a:t>
            </a:r>
            <a:r>
              <a:rPr lang="ja-JP" altLang="en-US" sz="2000" b="1" dirty="0">
                <a:solidFill>
                  <a:srgbClr val="3333FF"/>
                </a:solidFill>
              </a:rPr>
              <a:t>　注目点ｄ：「十月革命祝うに及ばず」／ｅ：「世界で一番錯綜した国」</a:t>
            </a:r>
            <a:endParaRPr lang="en-US" altLang="ja-JP" sz="2000" b="1" dirty="0">
              <a:solidFill>
                <a:srgbClr val="3333FF"/>
              </a:solidFill>
            </a:endParaRPr>
          </a:p>
          <a:p>
            <a:r>
              <a:rPr lang="en-US" altLang="ja-JP" sz="2000" b="1" dirty="0">
                <a:solidFill>
                  <a:srgbClr val="3333FF"/>
                </a:solidFill>
              </a:rPr>
              <a:t>【</a:t>
            </a:r>
            <a:r>
              <a:rPr lang="ja-JP" altLang="en-US" sz="2000" b="1" dirty="0">
                <a:solidFill>
                  <a:srgbClr val="3333FF"/>
                </a:solidFill>
              </a:rPr>
              <a:t>７</a:t>
            </a:r>
            <a:r>
              <a:rPr lang="en-US" altLang="ja-JP" sz="2000" b="1" dirty="0">
                <a:solidFill>
                  <a:srgbClr val="3333FF"/>
                </a:solidFill>
              </a:rPr>
              <a:t>】 </a:t>
            </a:r>
            <a:r>
              <a:rPr lang="ja-JP" altLang="en-US" sz="2000" b="1" dirty="0">
                <a:solidFill>
                  <a:srgbClr val="3333FF"/>
                </a:solidFill>
              </a:rPr>
              <a:t>　現代社会主義（史）研究の「古典」　</a:t>
            </a:r>
            <a:r>
              <a:rPr lang="en-US" altLang="ja-JP" sz="2000" b="1" dirty="0">
                <a:solidFill>
                  <a:srgbClr val="3333FF"/>
                </a:solidFill>
              </a:rPr>
              <a:t>M</a:t>
            </a:r>
            <a:r>
              <a:rPr lang="ja-JP" altLang="en-US" sz="2000" b="1" dirty="0">
                <a:solidFill>
                  <a:srgbClr val="3333FF"/>
                </a:solidFill>
              </a:rPr>
              <a:t>・ジラスやＢ・ラッセルなど　</a:t>
            </a:r>
            <a:endParaRPr lang="en-US" altLang="ja-JP" sz="2000" b="1" dirty="0">
              <a:solidFill>
                <a:srgbClr val="3333FF"/>
              </a:solidFill>
            </a:endParaRPr>
          </a:p>
          <a:p>
            <a:r>
              <a:rPr lang="en-US" altLang="ja-JP" sz="2000" b="1" dirty="0">
                <a:solidFill>
                  <a:srgbClr val="3333FF"/>
                </a:solidFill>
              </a:rPr>
              <a:t>【</a:t>
            </a:r>
            <a:r>
              <a:rPr lang="ja-JP" altLang="en-US" sz="2000" b="1" dirty="0">
                <a:solidFill>
                  <a:srgbClr val="3333FF"/>
                </a:solidFill>
              </a:rPr>
              <a:t>８</a:t>
            </a:r>
            <a:r>
              <a:rPr lang="en-US" altLang="ja-JP" sz="2000" b="1" dirty="0">
                <a:solidFill>
                  <a:srgbClr val="3333FF"/>
                </a:solidFill>
              </a:rPr>
              <a:t>】 </a:t>
            </a:r>
            <a:r>
              <a:rPr kumimoji="1" lang="ja-JP" altLang="en-US" sz="2000" b="1" dirty="0">
                <a:solidFill>
                  <a:srgbClr val="3333FF"/>
                </a:solidFill>
              </a:rPr>
              <a:t>　ジョレスの史観</a:t>
            </a:r>
            <a:r>
              <a:rPr lang="ja-JP" altLang="en-US" sz="2000" b="1" dirty="0">
                <a:solidFill>
                  <a:srgbClr val="3333FF"/>
                </a:solidFill>
              </a:rPr>
              <a:t>：撲滅した篤農家／原子力収容所</a:t>
            </a:r>
            <a:r>
              <a:rPr lang="en-US" altLang="ja-JP" sz="2000" b="1" dirty="0">
                <a:solidFill>
                  <a:srgbClr val="3333FF"/>
                </a:solidFill>
              </a:rPr>
              <a:t>Atomic Gulag=</a:t>
            </a:r>
            <a:r>
              <a:rPr lang="ja-JP" altLang="en-US" sz="2000" b="1" dirty="0">
                <a:solidFill>
                  <a:srgbClr val="3333FF"/>
                </a:solidFill>
              </a:rPr>
              <a:t>核の時代</a:t>
            </a:r>
            <a:endParaRPr lang="en-US" altLang="ja-JP" sz="2000" b="1" dirty="0">
              <a:solidFill>
                <a:srgbClr val="3333FF"/>
              </a:solidFill>
            </a:endParaRPr>
          </a:p>
          <a:p>
            <a:endParaRPr kumimoji="1" lang="ja-JP" altLang="en-US" sz="2000" dirty="0">
              <a:solidFill>
                <a:srgbClr val="3333FF"/>
              </a:solidFill>
            </a:endParaRPr>
          </a:p>
        </p:txBody>
      </p:sp>
    </p:spTree>
    <p:extLst>
      <p:ext uri="{BB962C8B-B14F-4D97-AF65-F5344CB8AC3E}">
        <p14:creationId xmlns:p14="http://schemas.microsoft.com/office/powerpoint/2010/main" val="2414113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C139EDC2-CE7A-473A-BDCC-5092C2A51223}"/>
              </a:ext>
            </a:extLst>
          </p:cNvPr>
          <p:cNvSpPr>
            <a:spLocks noGrp="1"/>
          </p:cNvSpPr>
          <p:nvPr>
            <p:ph idx="1"/>
          </p:nvPr>
        </p:nvSpPr>
        <p:spPr>
          <a:xfrm>
            <a:off x="107504" y="332656"/>
            <a:ext cx="9036496" cy="6048672"/>
          </a:xfrm>
        </p:spPr>
        <p:txBody>
          <a:bodyPr>
            <a:normAutofit/>
          </a:bodyPr>
          <a:lstStyle/>
          <a:p>
            <a:pPr marL="0" indent="0">
              <a:buNone/>
            </a:pPr>
            <a:r>
              <a:rPr lang="en-US" altLang="ja-JP" sz="2000" b="1" dirty="0"/>
              <a:t>【</a:t>
            </a:r>
            <a:r>
              <a:rPr lang="ja-JP" altLang="en-US" sz="2000" b="1" dirty="0"/>
              <a:t>８</a:t>
            </a:r>
            <a:r>
              <a:rPr lang="en-US" altLang="ja-JP" sz="2000" b="1" dirty="0"/>
              <a:t>】 </a:t>
            </a:r>
            <a:r>
              <a:rPr lang="ja-JP" altLang="en-US" sz="2000" b="1" dirty="0"/>
              <a:t>　ジョレスの史観：撲滅した篤農家／原子力収容所</a:t>
            </a:r>
            <a:r>
              <a:rPr lang="en-US" altLang="ja-JP" sz="2000" b="1" dirty="0"/>
              <a:t>Atomic Gulag=</a:t>
            </a:r>
            <a:r>
              <a:rPr lang="ja-JP" altLang="en-US" sz="2000" b="1" dirty="0"/>
              <a:t>核の時代</a:t>
            </a:r>
            <a:endParaRPr lang="en-US" altLang="ja-JP" sz="2000" b="1" dirty="0"/>
          </a:p>
          <a:p>
            <a:pPr marL="0" indent="0">
              <a:buNone/>
            </a:pPr>
            <a:endParaRPr lang="en-US" altLang="ja-JP" sz="2000" b="1" dirty="0"/>
          </a:p>
          <a:p>
            <a:pPr marL="0" indent="0">
              <a:buNone/>
            </a:pPr>
            <a:r>
              <a:rPr lang="ja-JP" altLang="en-US" sz="1800" b="1" dirty="0"/>
              <a:t>１．一卵性双生児の父君：粛清の犠牲になった赤軍軍政大学兼レ大哲学講師</a:t>
            </a:r>
            <a:endParaRPr lang="en-US" altLang="ja-JP" sz="1800" b="1" dirty="0"/>
          </a:p>
          <a:p>
            <a:pPr marL="0" indent="0">
              <a:buNone/>
            </a:pPr>
            <a:r>
              <a:rPr lang="ja-JP" altLang="en-US" sz="1800" b="1" dirty="0"/>
              <a:t>　　　ロイはレ大哲学部卒、優等生ながら「人民の敵」子弟ゆえ就職保証されず。在野歴史家</a:t>
            </a:r>
            <a:endParaRPr lang="en-US" altLang="ja-JP" sz="1800" b="1" dirty="0"/>
          </a:p>
          <a:p>
            <a:pPr marL="0" indent="0">
              <a:buNone/>
            </a:pPr>
            <a:r>
              <a:rPr lang="ja-JP" altLang="en-US" sz="1800" b="1" dirty="0"/>
              <a:t>２．ジョレスは傷痍軍人：チミリャーゼフ農科大学に特別入学</a:t>
            </a:r>
            <a:endParaRPr lang="en-US" altLang="ja-JP" sz="1800" b="1" dirty="0"/>
          </a:p>
          <a:p>
            <a:pPr marL="0" indent="0">
              <a:buNone/>
            </a:pPr>
            <a:r>
              <a:rPr lang="ja-JP" altLang="en-US" sz="1800" b="1" dirty="0"/>
              <a:t>　　　この大学が、ルイセンコ論争の舞台のひとつ、反ルイセンコ派の拠点、弾圧対象</a:t>
            </a:r>
            <a:endParaRPr lang="en-US" altLang="ja-JP" sz="1800" b="1" dirty="0"/>
          </a:p>
          <a:p>
            <a:pPr marL="0" indent="0">
              <a:buNone/>
            </a:pPr>
            <a:r>
              <a:rPr lang="ja-JP" altLang="en-US" sz="1800" b="1" dirty="0"/>
              <a:t>３．ともに</a:t>
            </a:r>
            <a:r>
              <a:rPr lang="en-US" altLang="ja-JP" sz="1800" b="1" dirty="0"/>
              <a:t>60</a:t>
            </a:r>
            <a:r>
              <a:rPr lang="ja-JP" altLang="en-US" sz="1800" b="1" dirty="0"/>
              <a:t>年代初めからのタイプ稿（地下出版サミズダート）を内輪の仲間に回覧</a:t>
            </a:r>
            <a:endParaRPr lang="en-US" altLang="ja-JP" sz="1800" b="1" dirty="0"/>
          </a:p>
          <a:p>
            <a:pPr marL="0" indent="0">
              <a:buNone/>
            </a:pPr>
            <a:r>
              <a:rPr lang="ja-JP" altLang="en-US" sz="1800" b="1" dirty="0"/>
              <a:t>４．「生物学と個人崇拝」を米国で出版したかどで</a:t>
            </a:r>
            <a:r>
              <a:rPr lang="en-US" altLang="ja-JP" sz="1800" b="1" dirty="0"/>
              <a:t>1970</a:t>
            </a:r>
            <a:r>
              <a:rPr lang="ja-JP" altLang="en-US" sz="1800" b="1" dirty="0"/>
              <a:t>年精神病院に逮捕強制入院</a:t>
            </a:r>
            <a:endParaRPr lang="en-US" altLang="ja-JP" sz="1800" b="1" dirty="0"/>
          </a:p>
          <a:p>
            <a:pPr marL="0" indent="0">
              <a:buNone/>
            </a:pPr>
            <a:r>
              <a:rPr lang="ja-JP" altLang="en-US" sz="1800" b="1" dirty="0"/>
              <a:t>５．英国出張中にブレジネフ政権がジョレスの国籍はく奪</a:t>
            </a:r>
            <a:endParaRPr lang="en-US" altLang="ja-JP" sz="1800" b="1" dirty="0"/>
          </a:p>
          <a:p>
            <a:pPr marL="0" indent="0">
              <a:buNone/>
            </a:pPr>
            <a:r>
              <a:rPr lang="ja-JP" altLang="en-US" sz="1800" b="1" dirty="0"/>
              <a:t>６．ロンドン－モスクワの</a:t>
            </a:r>
            <a:r>
              <a:rPr lang="ja-JP" altLang="en-US" sz="1800" b="1" dirty="0">
                <a:solidFill>
                  <a:srgbClr val="3333FF"/>
                </a:solidFill>
                <a:highlight>
                  <a:srgbClr val="FFFF00"/>
                </a:highlight>
              </a:rPr>
              <a:t>「秘密の回路」</a:t>
            </a:r>
            <a:r>
              <a:rPr lang="ja-JP" altLang="en-US" sz="1800" b="1" dirty="0"/>
              <a:t>を通じて両者の出版活動が旺盛に</a:t>
            </a:r>
            <a:endParaRPr lang="en-US" altLang="ja-JP" sz="1800" b="1" dirty="0"/>
          </a:p>
          <a:p>
            <a:pPr marL="0" indent="0">
              <a:buNone/>
            </a:pPr>
            <a:r>
              <a:rPr lang="ja-JP" altLang="en-US" sz="1800" b="1" dirty="0"/>
              <a:t>　　ロイ編集</a:t>
            </a:r>
            <a:r>
              <a:rPr lang="en-US" altLang="ja-JP" sz="1800" b="1" dirty="0"/>
              <a:t>『</a:t>
            </a:r>
            <a:r>
              <a:rPr lang="ja-JP" altLang="en-US" sz="1800" b="1" dirty="0"/>
              <a:t>政治日誌</a:t>
            </a:r>
            <a:r>
              <a:rPr lang="en-US" altLang="ja-JP" sz="1800" b="1" dirty="0"/>
              <a:t>』</a:t>
            </a:r>
            <a:r>
              <a:rPr lang="ja-JP" altLang="en-US" sz="1800" b="1" dirty="0"/>
              <a:t>をジョレスがロンドンで出版、など</a:t>
            </a:r>
            <a:endParaRPr lang="en-US" altLang="ja-JP" sz="1800" b="1" dirty="0"/>
          </a:p>
          <a:p>
            <a:pPr marL="0" indent="0">
              <a:buNone/>
            </a:pPr>
            <a:r>
              <a:rPr lang="ja-JP" altLang="en-US" sz="1800" b="1" dirty="0"/>
              <a:t>７．１９７５年共著</a:t>
            </a:r>
            <a:r>
              <a:rPr lang="en-US" altLang="ja-JP" sz="1800" b="1" dirty="0"/>
              <a:t>『</a:t>
            </a:r>
            <a:r>
              <a:rPr lang="ja-JP" altLang="en-US" sz="1800" b="1" dirty="0"/>
              <a:t>フルシチョフ権力の時代</a:t>
            </a:r>
            <a:r>
              <a:rPr lang="en-US" altLang="ja-JP" sz="1800" b="1" dirty="0"/>
              <a:t>』</a:t>
            </a:r>
          </a:p>
          <a:p>
            <a:pPr marL="0" indent="0">
              <a:buNone/>
            </a:pPr>
            <a:r>
              <a:rPr lang="ja-JP" altLang="en-US" sz="1800" b="1" dirty="0"/>
              <a:t>８．ジョレス著</a:t>
            </a:r>
            <a:r>
              <a:rPr lang="en-US" altLang="ja-JP" sz="1800" b="1" dirty="0">
                <a:solidFill>
                  <a:srgbClr val="3333FF"/>
                </a:solidFill>
                <a:highlight>
                  <a:srgbClr val="FFFF00"/>
                </a:highlight>
              </a:rPr>
              <a:t>『</a:t>
            </a:r>
            <a:r>
              <a:rPr lang="ja-JP" altLang="en-US" sz="1800" b="1" dirty="0">
                <a:solidFill>
                  <a:srgbClr val="3333FF"/>
                </a:solidFill>
                <a:highlight>
                  <a:srgbClr val="FFFF00"/>
                </a:highlight>
              </a:rPr>
              <a:t>ゴルバチョフ</a:t>
            </a:r>
            <a:r>
              <a:rPr lang="en-US" altLang="ja-JP" sz="1800" b="1" dirty="0">
                <a:solidFill>
                  <a:srgbClr val="3333FF"/>
                </a:solidFill>
                <a:highlight>
                  <a:srgbClr val="FFFF00"/>
                </a:highlight>
              </a:rPr>
              <a:t>』</a:t>
            </a:r>
            <a:r>
              <a:rPr lang="ja-JP" altLang="en-US" sz="1800" b="1" dirty="0"/>
              <a:t>等の文献多くはロイから　</a:t>
            </a:r>
            <a:r>
              <a:rPr lang="ja-JP" altLang="en-US" sz="1800" b="1" dirty="0">
                <a:solidFill>
                  <a:srgbClr val="3333FF"/>
                </a:solidFill>
                <a:highlight>
                  <a:srgbClr val="FFFF00"/>
                </a:highlight>
              </a:rPr>
              <a:t>日本外務省はジョレスを東京に招聘</a:t>
            </a:r>
            <a:endParaRPr lang="en-US" altLang="ja-JP" sz="1800" b="1" dirty="0">
              <a:solidFill>
                <a:srgbClr val="3333FF"/>
              </a:solidFill>
              <a:highlight>
                <a:srgbClr val="FFFF00"/>
              </a:highlight>
            </a:endParaRPr>
          </a:p>
          <a:p>
            <a:pPr marL="0" indent="0">
              <a:buNone/>
            </a:pPr>
            <a:r>
              <a:rPr lang="ja-JP" altLang="en-US" sz="1800" b="1" dirty="0"/>
              <a:t>９．</a:t>
            </a:r>
            <a:r>
              <a:rPr lang="en-US" altLang="ja-JP" sz="1800" b="1" dirty="0"/>
              <a:t>1987</a:t>
            </a:r>
            <a:r>
              <a:rPr lang="ja-JP" altLang="en-US" sz="1800" b="1" dirty="0"/>
              <a:t>年</a:t>
            </a:r>
            <a:r>
              <a:rPr lang="en-US" altLang="ja-JP" sz="1800" b="1" dirty="0"/>
              <a:t>『</a:t>
            </a:r>
            <a:r>
              <a:rPr lang="ja-JP" altLang="en-US" sz="1800" b="1" dirty="0"/>
              <a:t>ソヴィエト農業</a:t>
            </a:r>
            <a:r>
              <a:rPr lang="en-US" altLang="ja-JP" sz="1800" b="1" dirty="0"/>
              <a:t>』</a:t>
            </a:r>
            <a:r>
              <a:rPr lang="ja-JP" altLang="en-US" sz="1800" b="1" dirty="0"/>
              <a:t>は集団化研究（文献はロイから、方法もロイ</a:t>
            </a:r>
            <a:r>
              <a:rPr lang="en-US" altLang="ja-JP" sz="1800" b="1" dirty="0"/>
              <a:t>『</a:t>
            </a:r>
            <a:r>
              <a:rPr lang="ja-JP" altLang="en-US" sz="1800" b="1" dirty="0"/>
              <a:t>十月革命</a:t>
            </a:r>
            <a:r>
              <a:rPr lang="en-US" altLang="ja-JP" sz="1800" b="1" dirty="0"/>
              <a:t>』</a:t>
            </a:r>
            <a:r>
              <a:rPr lang="ja-JP" altLang="en-US" sz="1800" b="1" dirty="0"/>
              <a:t>に準拠）</a:t>
            </a:r>
            <a:endParaRPr lang="en-US" altLang="ja-JP" sz="1800" b="1" dirty="0"/>
          </a:p>
          <a:p>
            <a:pPr marL="0" indent="0">
              <a:buNone/>
            </a:pPr>
            <a:r>
              <a:rPr lang="ja-JP" altLang="en-US" sz="1800" b="1" dirty="0"/>
              <a:t>　　　スターリンが撲滅したクラーク＝富農は、日本流にいえば</a:t>
            </a:r>
            <a:r>
              <a:rPr lang="ja-JP" altLang="en-US" sz="1800" b="1" dirty="0">
                <a:solidFill>
                  <a:srgbClr val="3333FF"/>
                </a:solidFill>
                <a:highlight>
                  <a:srgbClr val="FFFF00"/>
                </a:highlight>
              </a:rPr>
              <a:t>「篤農層」</a:t>
            </a:r>
            <a:endParaRPr lang="en-US" altLang="ja-JP" sz="1800" b="1" dirty="0">
              <a:solidFill>
                <a:srgbClr val="3333FF"/>
              </a:solidFill>
              <a:highlight>
                <a:srgbClr val="FFFF00"/>
              </a:highlight>
            </a:endParaRPr>
          </a:p>
          <a:p>
            <a:pPr marL="0" indent="0">
              <a:buNone/>
            </a:pPr>
            <a:r>
              <a:rPr lang="en-US" altLang="ja-JP" sz="1800" b="1" dirty="0"/>
              <a:t>10</a:t>
            </a:r>
            <a:r>
              <a:rPr lang="ja-JP" altLang="en-US" sz="1800" b="1" dirty="0" err="1"/>
              <a:t>．</a:t>
            </a:r>
            <a:r>
              <a:rPr lang="ja-JP" altLang="en-US" sz="1800" b="1" dirty="0"/>
              <a:t>ソ連解体後機密解除資料に依拠した共著</a:t>
            </a:r>
            <a:r>
              <a:rPr lang="en-US" altLang="ja-JP" sz="1800" b="1" dirty="0"/>
              <a:t>『</a:t>
            </a:r>
            <a:r>
              <a:rPr lang="ja-JP" altLang="en-US" sz="1800" b="1" dirty="0"/>
              <a:t>知られざるスターリン</a:t>
            </a:r>
            <a:r>
              <a:rPr lang="en-US" altLang="ja-JP" sz="1800" b="1" dirty="0"/>
              <a:t>』</a:t>
            </a:r>
            <a:r>
              <a:rPr lang="ja-JP" altLang="en-US" sz="1800" b="1" dirty="0"/>
              <a:t>のスターリンの</a:t>
            </a:r>
            <a:endParaRPr lang="en-US" altLang="ja-JP" sz="1800" b="1" dirty="0"/>
          </a:p>
          <a:p>
            <a:pPr marL="0" indent="0">
              <a:buNone/>
            </a:pPr>
            <a:r>
              <a:rPr lang="ja-JP" altLang="en-US" sz="1800" b="1" dirty="0"/>
              <a:t>　　　原水爆開発体制の研究がソ連</a:t>
            </a:r>
            <a:r>
              <a:rPr lang="ja-JP" altLang="en-US" sz="1800" b="1" dirty="0">
                <a:solidFill>
                  <a:srgbClr val="3333FF"/>
                </a:solidFill>
                <a:highlight>
                  <a:srgbClr val="FFFF00"/>
                </a:highlight>
              </a:rPr>
              <a:t>収容所群島</a:t>
            </a:r>
            <a:r>
              <a:rPr lang="ja-JP" altLang="en-US" sz="1800" b="1" dirty="0"/>
              <a:t>＝</a:t>
            </a:r>
            <a:r>
              <a:rPr lang="ja-JP" altLang="en-US" sz="1800" b="1" dirty="0">
                <a:solidFill>
                  <a:srgbClr val="3333FF"/>
                </a:solidFill>
                <a:highlight>
                  <a:srgbClr val="FFFF00"/>
                </a:highlight>
              </a:rPr>
              <a:t>国家奴隷制による原子力収容所</a:t>
            </a:r>
            <a:r>
              <a:rPr lang="ja-JP" altLang="en-US" sz="1800" b="1" dirty="0"/>
              <a:t>であった</a:t>
            </a:r>
            <a:endParaRPr lang="en-US" altLang="ja-JP" sz="1800" b="1" dirty="0"/>
          </a:p>
          <a:p>
            <a:pPr marL="0" indent="0">
              <a:buNone/>
            </a:pPr>
            <a:r>
              <a:rPr lang="ja-JP" altLang="en-US" sz="1800" b="1" dirty="0"/>
              <a:t>　　　と解明。</a:t>
            </a:r>
            <a:r>
              <a:rPr lang="ja-JP" altLang="en-US" sz="1800" b="1" dirty="0">
                <a:solidFill>
                  <a:srgbClr val="3333FF"/>
                </a:solidFill>
              </a:rPr>
              <a:t>　「ソ連とロシアにとっての核」「核による現代社会主義の体制安定確保」</a:t>
            </a:r>
            <a:endParaRPr lang="en-US" altLang="ja-JP" sz="1800" b="1" dirty="0">
              <a:solidFill>
                <a:srgbClr val="3333FF"/>
              </a:solidFill>
            </a:endParaRPr>
          </a:p>
        </p:txBody>
      </p:sp>
    </p:spTree>
    <p:extLst>
      <p:ext uri="{BB962C8B-B14F-4D97-AF65-F5344CB8AC3E}">
        <p14:creationId xmlns:p14="http://schemas.microsoft.com/office/powerpoint/2010/main" val="3601533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937387-E59A-46DD-89BF-E69817E73F13}"/>
              </a:ext>
            </a:extLst>
          </p:cNvPr>
          <p:cNvSpPr>
            <a:spLocks noGrp="1"/>
          </p:cNvSpPr>
          <p:nvPr>
            <p:ph type="title"/>
          </p:nvPr>
        </p:nvSpPr>
        <p:spPr>
          <a:xfrm>
            <a:off x="285111" y="476672"/>
            <a:ext cx="8892480" cy="1512168"/>
          </a:xfrm>
        </p:spPr>
        <p:txBody>
          <a:bodyPr>
            <a:normAutofit fontScale="90000"/>
          </a:bodyPr>
          <a:lstStyle/>
          <a:p>
            <a:pPr algn="l"/>
            <a:r>
              <a:rPr kumimoji="1" lang="ja-JP" altLang="en-US" sz="2400" dirty="0">
                <a:solidFill>
                  <a:srgbClr val="3333FF"/>
                </a:solidFill>
                <a:highlight>
                  <a:srgbClr val="FFFF00"/>
                </a:highlight>
              </a:rPr>
              <a:t>注 </a:t>
            </a:r>
            <a:r>
              <a:rPr kumimoji="1" lang="en-US" altLang="ja-JP" sz="2400" dirty="0" err="1">
                <a:solidFill>
                  <a:srgbClr val="3333FF"/>
                </a:solidFill>
                <a:highlight>
                  <a:srgbClr val="FFFF00"/>
                </a:highlight>
              </a:rPr>
              <a:t>Milovan</a:t>
            </a:r>
            <a:r>
              <a:rPr kumimoji="1" lang="en-US" altLang="ja-JP" sz="2400" dirty="0">
                <a:solidFill>
                  <a:srgbClr val="3333FF"/>
                </a:solidFill>
                <a:highlight>
                  <a:srgbClr val="FFFF00"/>
                </a:highlight>
              </a:rPr>
              <a:t> Djilas (1911-1995</a:t>
            </a:r>
            <a:r>
              <a:rPr kumimoji="1" lang="en-US" altLang="ja-JP" sz="2400" dirty="0"/>
              <a:t>)</a:t>
            </a:r>
            <a:r>
              <a:rPr kumimoji="1" lang="ja-JP" altLang="en-US" sz="2400" dirty="0"/>
              <a:t>；</a:t>
            </a:r>
            <a:r>
              <a:rPr kumimoji="1" lang="ja-JP" altLang="en-US" sz="1800" dirty="0"/>
              <a:t>モンテネグロ（クロアチア語）生</a:t>
            </a:r>
            <a:r>
              <a:rPr kumimoji="1" lang="ja-JP" altLang="en-US" sz="2000" dirty="0"/>
              <a:t>。元ユーゴ副大統領。</a:t>
            </a:r>
            <a:br>
              <a:rPr kumimoji="1" lang="en-US" altLang="ja-JP" sz="2000" dirty="0"/>
            </a:br>
            <a:r>
              <a:rPr kumimoji="1" lang="ja-JP" altLang="en-US" sz="2000" dirty="0"/>
              <a:t>カルデリ、ランコヴィチと共にチトー三羽烏の一人。通訳兼ねスターリンと交渉・対話体験。</a:t>
            </a:r>
            <a:br>
              <a:rPr kumimoji="1" lang="en-US" altLang="ja-JP" sz="2000" dirty="0"/>
            </a:br>
            <a:r>
              <a:rPr kumimoji="1" lang="ja-JP" altLang="en-US" sz="2000" dirty="0"/>
              <a:t>チトー後継者と目されながら、</a:t>
            </a:r>
            <a:r>
              <a:rPr kumimoji="1" lang="en-US" altLang="ja-JP" sz="2000" dirty="0"/>
              <a:t>1954</a:t>
            </a:r>
            <a:r>
              <a:rPr kumimoji="1" lang="ja-JP" altLang="en-US" sz="2000" dirty="0"/>
              <a:t>年ユーゴ党中央委を追放さる。共産圏における党官僚の独占批判（新しい階級）、多党制主張。ハンガリー反乱でナジ支持。投獄。自著を米国で出版。ロイ</a:t>
            </a:r>
            <a:r>
              <a:rPr kumimoji="1" lang="en-US" altLang="ja-JP" sz="2000" dirty="0"/>
              <a:t>『</a:t>
            </a:r>
            <a:r>
              <a:rPr kumimoji="1" lang="ja-JP" altLang="en-US" sz="2000" dirty="0"/>
              <a:t>歴史の審判に向けて</a:t>
            </a:r>
            <a:r>
              <a:rPr kumimoji="1" lang="en-US" altLang="ja-JP" sz="2000" dirty="0"/>
              <a:t>』</a:t>
            </a:r>
            <a:r>
              <a:rPr kumimoji="1" lang="ja-JP" altLang="en-US" sz="2000" dirty="0"/>
              <a:t>がジラス引用。同著</a:t>
            </a:r>
            <a:r>
              <a:rPr kumimoji="1" lang="en-US" altLang="ja-JP" sz="2000" dirty="0"/>
              <a:t>89</a:t>
            </a:r>
            <a:r>
              <a:rPr kumimoji="1" lang="ja-JP" altLang="en-US" sz="2000" dirty="0"/>
              <a:t>年版</a:t>
            </a:r>
            <a:r>
              <a:rPr lang="ja-JP" altLang="en-US" sz="2000" dirty="0"/>
              <a:t>＝選集版序文で</a:t>
            </a:r>
            <a:r>
              <a:rPr kumimoji="1" lang="ja-JP" altLang="en-US" sz="2000" dirty="0"/>
              <a:t>ジラスに謝辞。</a:t>
            </a:r>
            <a:br>
              <a:rPr kumimoji="1" lang="en-US" altLang="ja-JP" sz="2000" dirty="0"/>
            </a:br>
            <a:r>
              <a:rPr kumimoji="1" lang="ja-JP" altLang="en-US" sz="2000" dirty="0"/>
              <a:t>　　ジラスの代表作は</a:t>
            </a:r>
            <a:r>
              <a:rPr kumimoji="1" lang="en-US" altLang="ja-JP" sz="2000" dirty="0"/>
              <a:t>『</a:t>
            </a:r>
            <a:r>
              <a:rPr kumimoji="1" lang="ja-JP" altLang="en-US" sz="2000" dirty="0"/>
              <a:t>新しい階級</a:t>
            </a:r>
            <a:r>
              <a:rPr kumimoji="1" lang="en-US" altLang="ja-JP" sz="2000" dirty="0"/>
              <a:t>』､『</a:t>
            </a:r>
            <a:r>
              <a:rPr kumimoji="1" lang="ja-JP" altLang="en-US" sz="2000" dirty="0"/>
              <a:t>正義なき土地</a:t>
            </a:r>
            <a:r>
              <a:rPr kumimoji="1" lang="en-US" altLang="ja-JP" sz="2000" dirty="0"/>
              <a:t>』</a:t>
            </a:r>
            <a:r>
              <a:rPr kumimoji="1" lang="ja-JP" altLang="en-US" sz="2000" dirty="0"/>
              <a:t>（自叙伝）、</a:t>
            </a:r>
            <a:r>
              <a:rPr kumimoji="1" lang="en-US" altLang="ja-JP" sz="2000" dirty="0"/>
              <a:t>『</a:t>
            </a:r>
            <a:r>
              <a:rPr kumimoji="1" lang="ja-JP" altLang="en-US" sz="2000" dirty="0"/>
              <a:t>スターリンとの対話</a:t>
            </a:r>
            <a:r>
              <a:rPr kumimoji="1" lang="en-US" altLang="ja-JP" sz="2000" dirty="0"/>
              <a:t>』</a:t>
            </a:r>
            <a:br>
              <a:rPr kumimoji="1" lang="en-US" altLang="ja-JP" sz="2000" dirty="0"/>
            </a:br>
            <a:endParaRPr kumimoji="1" lang="ja-JP" altLang="en-US" sz="2000" dirty="0"/>
          </a:p>
        </p:txBody>
      </p:sp>
      <p:sp>
        <p:nvSpPr>
          <p:cNvPr id="3" name="コンテンツ プレースホルダー 2">
            <a:extLst>
              <a:ext uri="{FF2B5EF4-FFF2-40B4-BE49-F238E27FC236}">
                <a16:creationId xmlns:a16="http://schemas.microsoft.com/office/drawing/2014/main" id="{00B43541-7510-4B8E-A040-C5EAB69D35CB}"/>
              </a:ext>
            </a:extLst>
          </p:cNvPr>
          <p:cNvSpPr>
            <a:spLocks noGrp="1"/>
          </p:cNvSpPr>
          <p:nvPr>
            <p:ph idx="1"/>
          </p:nvPr>
        </p:nvSpPr>
        <p:spPr>
          <a:xfrm>
            <a:off x="467544" y="2348880"/>
            <a:ext cx="8229600" cy="4104456"/>
          </a:xfrm>
        </p:spPr>
        <p:txBody>
          <a:bodyPr>
            <a:normAutofit fontScale="77500" lnSpcReduction="20000"/>
          </a:bodyPr>
          <a:lstStyle/>
          <a:p>
            <a:pPr marL="0" indent="0">
              <a:buNone/>
            </a:pPr>
            <a:r>
              <a:rPr lang="ja-JP" altLang="en-US" dirty="0"/>
              <a:t>「</a:t>
            </a:r>
            <a:r>
              <a:rPr lang="ja-JP" altLang="ja-JP" dirty="0"/>
              <a:t>この新しい諸階級</a:t>
            </a:r>
            <a:r>
              <a:rPr lang="ja-JP" altLang="ja-JP" sz="2300" dirty="0"/>
              <a:t>（ジラスによれば官僚、即ち政府官僚）</a:t>
            </a:r>
            <a:r>
              <a:rPr lang="ja-JP" altLang="ja-JP" dirty="0"/>
              <a:t>は、</a:t>
            </a:r>
            <a:r>
              <a:rPr lang="ja-JP" altLang="en-US" dirty="0"/>
              <a:t>従前</a:t>
            </a:r>
            <a:r>
              <a:rPr lang="ja-JP" altLang="ja-JP" dirty="0"/>
              <a:t>の諸階級の特徴を全て有すると</a:t>
            </a:r>
            <a:r>
              <a:rPr lang="ja-JP" altLang="en-US" dirty="0"/>
              <a:t>とも</a:t>
            </a:r>
            <a:r>
              <a:rPr lang="ja-JP" altLang="ja-JP" dirty="0"/>
              <a:t>に、独自の固有の特徴も併せもつ。その起源も、その他の諸階級と基本は似ている</a:t>
            </a:r>
            <a:r>
              <a:rPr lang="ja-JP" altLang="en-US" dirty="0"/>
              <a:t>ものの</a:t>
            </a:r>
            <a:r>
              <a:rPr lang="ja-JP" altLang="ja-JP" dirty="0"/>
              <a:t>、自身に特別の特徴も帯びている。その他の諸階級もまた、革命的な道を経て勢力と権力を獲得し、その途上で彼らがぶつかる政治と社会とその他の秩序を破壊してきた。しかしながら、ほぼ例外なく、これら諸階級は旧社会内部で新しい経済秩序を形成し終えたのちに権力を獲得した。ところが、共産主義制度の新階級の場合は逆である。ソ連の場合は逆もまた真なりである。それは新</a:t>
            </a:r>
            <a:r>
              <a:rPr lang="ja-JP" altLang="en-US" dirty="0"/>
              <a:t>しい</a:t>
            </a:r>
            <a:r>
              <a:rPr lang="ja-JP" altLang="ja-JP" dirty="0"/>
              <a:t>経済秩序を完成させようと政権に就くのではなく、社会に君臨する権力を確立するためにそうしたのだ」。</a:t>
            </a:r>
            <a:r>
              <a:rPr lang="ja-JP" altLang="ja-JP" sz="3100" dirty="0"/>
              <a:t>（</a:t>
            </a:r>
            <a:r>
              <a:rPr lang="en-US" altLang="ja-JP" sz="3100" dirty="0" err="1"/>
              <a:t>Milovan</a:t>
            </a:r>
            <a:r>
              <a:rPr lang="en-US" altLang="ja-JP" sz="3100" dirty="0"/>
              <a:t> Djilas, The New Class, p.38. </a:t>
            </a:r>
            <a:r>
              <a:rPr lang="ja-JP" altLang="ja-JP" dirty="0"/>
              <a:t>ジラス著／原子林二郎訳『新しい階級』時事通信社、</a:t>
            </a:r>
            <a:r>
              <a:rPr lang="en-US" altLang="ja-JP" dirty="0"/>
              <a:t>1957, p.50-51.</a:t>
            </a:r>
            <a:r>
              <a:rPr lang="ja-JP" altLang="en-US" dirty="0"/>
              <a:t>）</a:t>
            </a:r>
            <a:endParaRPr kumimoji="1" lang="ja-JP" altLang="en-US" dirty="0"/>
          </a:p>
        </p:txBody>
      </p:sp>
    </p:spTree>
    <p:extLst>
      <p:ext uri="{BB962C8B-B14F-4D97-AF65-F5344CB8AC3E}">
        <p14:creationId xmlns:p14="http://schemas.microsoft.com/office/powerpoint/2010/main" val="1959706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07504" y="35696"/>
            <a:ext cx="8928992" cy="6340197"/>
          </a:xfrm>
          <a:prstGeom prst="rect">
            <a:avLst/>
          </a:prstGeom>
          <a:noFill/>
        </p:spPr>
        <p:txBody>
          <a:bodyPr wrap="square" rtlCol="0">
            <a:spAutoFit/>
          </a:bodyPr>
          <a:lstStyle/>
          <a:p>
            <a:r>
              <a:rPr lang="en-US" altLang="ja-JP" b="1" dirty="0">
                <a:latin typeface="HGP明朝B" panose="02020800000000000000" pitchFamily="18" charset="-128"/>
                <a:ea typeface="HGP明朝B" panose="02020800000000000000" pitchFamily="18" charset="-128"/>
              </a:rPr>
              <a:t>【</a:t>
            </a:r>
            <a:r>
              <a:rPr lang="ja-JP" altLang="en-US" b="1" dirty="0">
                <a:latin typeface="HGP明朝B" panose="02020800000000000000" pitchFamily="18" charset="-128"/>
                <a:ea typeface="HGP明朝B" panose="02020800000000000000" pitchFamily="18" charset="-128"/>
              </a:rPr>
              <a:t>１</a:t>
            </a:r>
            <a:r>
              <a:rPr lang="en-US" altLang="ja-JP" b="1" dirty="0">
                <a:latin typeface="HGP明朝B" panose="02020800000000000000" pitchFamily="18" charset="-128"/>
                <a:ea typeface="HGP明朝B" panose="02020800000000000000" pitchFamily="18" charset="-128"/>
              </a:rPr>
              <a:t>】</a:t>
            </a:r>
            <a:r>
              <a:rPr lang="ja-JP" altLang="en-US" dirty="0">
                <a:latin typeface="HGP明朝B" panose="02020800000000000000" pitchFamily="18" charset="-128"/>
                <a:ea typeface="HGP明朝B" panose="02020800000000000000" pitchFamily="18" charset="-128"/>
              </a:rPr>
              <a:t>異論派歴史家ロイ＆科学者ジョレス（</a:t>
            </a:r>
            <a:r>
              <a:rPr lang="en-US" altLang="ja-JP" dirty="0">
                <a:latin typeface="HGP明朝B" panose="02020800000000000000" pitchFamily="18" charset="-128"/>
                <a:ea typeface="HGP明朝B" panose="02020800000000000000" pitchFamily="18" charset="-128"/>
              </a:rPr>
              <a:t>1925</a:t>
            </a:r>
            <a:r>
              <a:rPr lang="ja-JP" altLang="en-US" dirty="0">
                <a:latin typeface="HGP明朝B" panose="02020800000000000000" pitchFamily="18" charset="-128"/>
                <a:ea typeface="HGP明朝B" panose="02020800000000000000" pitchFamily="18" charset="-128"/>
              </a:rPr>
              <a:t>～）のＳｐｏｋｅｓｍａｎ</a:t>
            </a:r>
            <a:r>
              <a:rPr lang="en-US" altLang="ja-JP" dirty="0">
                <a:latin typeface="HGP明朝B" panose="02020800000000000000" pitchFamily="18" charset="-128"/>
                <a:ea typeface="HGP明朝B" panose="02020800000000000000" pitchFamily="18" charset="-128"/>
              </a:rPr>
              <a:t>/『</a:t>
            </a:r>
            <a:r>
              <a:rPr lang="ja-JP" altLang="en-US" dirty="0">
                <a:latin typeface="HGP明朝B" panose="02020800000000000000" pitchFamily="18" charset="-128"/>
                <a:ea typeface="HGP明朝B" panose="02020800000000000000" pitchFamily="18" charset="-128"/>
              </a:rPr>
              <a:t>週刊金曜日</a:t>
            </a:r>
            <a:r>
              <a:rPr lang="en-US" altLang="ja-JP" dirty="0">
                <a:latin typeface="HGP明朝B" panose="02020800000000000000" pitchFamily="18" charset="-128"/>
                <a:ea typeface="HGP明朝B" panose="02020800000000000000" pitchFamily="18" charset="-128"/>
              </a:rPr>
              <a:t>』</a:t>
            </a:r>
            <a:r>
              <a:rPr lang="ja-JP" altLang="en-US" dirty="0">
                <a:latin typeface="HGP明朝B" panose="02020800000000000000" pitchFamily="18" charset="-128"/>
                <a:ea typeface="HGP明朝B" panose="02020800000000000000" pitchFamily="18" charset="-128"/>
              </a:rPr>
              <a:t>寄稿</a:t>
            </a:r>
            <a:endParaRPr lang="en-US" altLang="ja-JP" dirty="0">
              <a:latin typeface="HGP明朝B" panose="02020800000000000000" pitchFamily="18" charset="-128"/>
              <a:ea typeface="HGP明朝B" panose="02020800000000000000" pitchFamily="18" charset="-128"/>
            </a:endParaRPr>
          </a:p>
          <a:p>
            <a:r>
              <a:rPr lang="ja-JP" altLang="en-US" b="1" dirty="0">
                <a:latin typeface="HGS明朝E" panose="02020900000000000000" pitchFamily="18" charset="-128"/>
                <a:ea typeface="HGS明朝E" panose="02020900000000000000" pitchFamily="18" charset="-128"/>
              </a:rPr>
              <a:t> 　　　　</a:t>
            </a:r>
            <a:r>
              <a:rPr lang="ja-JP" altLang="en-US" sz="1600" dirty="0">
                <a:latin typeface="HGS明朝E" panose="02020900000000000000" pitchFamily="18" charset="-128"/>
                <a:ea typeface="HGS明朝E" panose="02020900000000000000" pitchFamily="18" charset="-128"/>
              </a:rPr>
              <a:t>　</a:t>
            </a:r>
            <a:r>
              <a:rPr lang="en-US" altLang="ja-JP" sz="1600" dirty="0">
                <a:latin typeface="HGS明朝E" panose="02020900000000000000" pitchFamily="18" charset="-128"/>
                <a:ea typeface="HGS明朝E" panose="02020900000000000000" pitchFamily="18" charset="-128"/>
              </a:rPr>
              <a:t>92</a:t>
            </a:r>
            <a:r>
              <a:rPr lang="ja-JP" altLang="en-US" sz="1600" dirty="0">
                <a:latin typeface="HGS明朝E" panose="02020900000000000000" pitchFamily="18" charset="-128"/>
                <a:ea typeface="HGS明朝E" panose="02020900000000000000" pitchFamily="18" charset="-128"/>
              </a:rPr>
              <a:t>歳、現役の双子兄弟　</a:t>
            </a:r>
            <a:r>
              <a:rPr lang="ja-JP" altLang="en-US" sz="1400" dirty="0">
                <a:latin typeface="HGS明朝E" panose="02020900000000000000" pitchFamily="18" charset="-128"/>
                <a:ea typeface="HGS明朝E" panose="02020900000000000000" pitchFamily="18" charset="-128"/>
              </a:rPr>
              <a:t>　　　　　　　（</a:t>
            </a:r>
            <a:r>
              <a:rPr lang="en-US" altLang="ja-JP" sz="1400" dirty="0">
                <a:latin typeface="HGS明朝E" panose="02020900000000000000" pitchFamily="18" charset="-128"/>
                <a:ea typeface="HGS明朝E" panose="02020900000000000000" pitchFamily="18" charset="-128"/>
              </a:rPr>
              <a:t>B.</a:t>
            </a:r>
            <a:r>
              <a:rPr lang="ja-JP" altLang="en-US" sz="1400" dirty="0">
                <a:latin typeface="HGS明朝E" panose="02020900000000000000" pitchFamily="18" charset="-128"/>
                <a:ea typeface="HGS明朝E" panose="02020900000000000000" pitchFamily="18" charset="-128"/>
              </a:rPr>
              <a:t> </a:t>
            </a:r>
            <a:r>
              <a:rPr lang="en-US" altLang="ja-JP" sz="1400" dirty="0">
                <a:latin typeface="HGS明朝E" panose="02020900000000000000" pitchFamily="18" charset="-128"/>
                <a:ea typeface="HGS明朝E" panose="02020900000000000000" pitchFamily="18" charset="-128"/>
              </a:rPr>
              <a:t>Russell</a:t>
            </a:r>
            <a:r>
              <a:rPr lang="ja-JP" altLang="en-US" sz="1400" dirty="0">
                <a:latin typeface="HGS明朝E" panose="02020900000000000000" pitchFamily="18" charset="-128"/>
                <a:ea typeface="HGS明朝E" panose="02020900000000000000" pitchFamily="18" charset="-128"/>
              </a:rPr>
              <a:t>財団）  </a:t>
            </a:r>
            <a:r>
              <a:rPr lang="en-US" altLang="ja-JP" sz="1400" dirty="0">
                <a:latin typeface="HGS明朝E" panose="02020900000000000000" pitchFamily="18" charset="-128"/>
                <a:ea typeface="HGS明朝E" panose="02020900000000000000" pitchFamily="18" charset="-128"/>
              </a:rPr>
              <a:t>(Nov. 3</a:t>
            </a:r>
            <a:r>
              <a:rPr lang="en-US" altLang="ja-JP" sz="1400" baseline="30000" dirty="0">
                <a:latin typeface="HGS明朝E" panose="02020900000000000000" pitchFamily="18" charset="-128"/>
                <a:ea typeface="HGS明朝E" panose="02020900000000000000" pitchFamily="18" charset="-128"/>
              </a:rPr>
              <a:t>rd</a:t>
            </a:r>
            <a:r>
              <a:rPr lang="en-US" altLang="ja-JP" sz="1400" dirty="0">
                <a:latin typeface="HGS明朝E" panose="02020900000000000000" pitchFamily="18" charset="-128"/>
                <a:ea typeface="HGS明朝E" panose="02020900000000000000" pitchFamily="18" charset="-128"/>
              </a:rPr>
              <a:t>, 2017</a:t>
            </a:r>
            <a:r>
              <a:rPr lang="ja-JP" altLang="en-US" sz="1400" dirty="0">
                <a:latin typeface="HGS明朝E" panose="02020900000000000000" pitchFamily="18" charset="-128"/>
                <a:ea typeface="HGS明朝E" panose="02020900000000000000" pitchFamily="18" charset="-128"/>
              </a:rPr>
              <a:t>予定</a:t>
            </a:r>
            <a:r>
              <a:rPr lang="en-US" altLang="ja-JP" sz="1400" b="1" dirty="0">
                <a:latin typeface="HGS明朝E" panose="02020900000000000000" pitchFamily="18" charset="-128"/>
                <a:ea typeface="HGS明朝E" panose="02020900000000000000" pitchFamily="18" charset="-128"/>
              </a:rPr>
              <a:t>)</a:t>
            </a:r>
            <a:r>
              <a:rPr lang="ja-JP" altLang="en-US" sz="1400" b="1" dirty="0">
                <a:latin typeface="HGS明朝E" panose="02020900000000000000" pitchFamily="18" charset="-128"/>
                <a:ea typeface="HGS明朝E" panose="02020900000000000000" pitchFamily="18" charset="-128"/>
              </a:rPr>
              <a:t>　　　　　　　　　</a:t>
            </a:r>
            <a:br>
              <a:rPr lang="en-US" altLang="ja-JP" sz="1400" b="1" dirty="0">
                <a:latin typeface="HGS明朝E" panose="02020900000000000000" pitchFamily="18" charset="-128"/>
                <a:ea typeface="HGS明朝E" panose="02020900000000000000" pitchFamily="18" charset="-128"/>
              </a:rPr>
            </a:br>
            <a:r>
              <a:rPr lang="ja-JP" altLang="en-US" sz="1400" b="1" dirty="0">
                <a:latin typeface="HGS明朝E" panose="02020900000000000000" pitchFamily="18" charset="-128"/>
                <a:ea typeface="HGS明朝E" panose="02020900000000000000" pitchFamily="18" charset="-128"/>
              </a:rPr>
              <a:t>　　</a:t>
            </a:r>
            <a:br>
              <a:rPr lang="en-US" altLang="ja-JP" dirty="0">
                <a:latin typeface="HGP明朝B" panose="02020800000000000000" pitchFamily="18" charset="-128"/>
                <a:ea typeface="HGP明朝B" panose="02020800000000000000" pitchFamily="18" charset="-128"/>
              </a:rPr>
            </a:br>
            <a:r>
              <a:rPr lang="ja-JP" altLang="en-US" dirty="0">
                <a:latin typeface="HGP明朝B" panose="02020800000000000000" pitchFamily="18" charset="-128"/>
                <a:ea typeface="HGP明朝B" panose="02020800000000000000" pitchFamily="18" charset="-128"/>
              </a:rPr>
              <a:t>　　〇　日本語版選集</a:t>
            </a:r>
            <a:r>
              <a:rPr lang="en-US" altLang="ja-JP" dirty="0">
                <a:latin typeface="HGP明朝B" panose="02020800000000000000" pitchFamily="18" charset="-128"/>
                <a:ea typeface="HGP明朝B" panose="02020800000000000000" pitchFamily="18" charset="-128"/>
              </a:rPr>
              <a:t>(</a:t>
            </a:r>
            <a:r>
              <a:rPr lang="ja-JP" altLang="en-US" dirty="0">
                <a:latin typeface="HGP明朝B" panose="02020800000000000000" pitchFamily="18" charset="-128"/>
                <a:ea typeface="HGP明朝B" panose="02020800000000000000" pitchFamily="18" charset="-128"/>
              </a:rPr>
              <a:t>現代思潮新社</a:t>
            </a:r>
            <a:r>
              <a:rPr lang="en-US" altLang="ja-JP" dirty="0">
                <a:latin typeface="HGP明朝B" panose="02020800000000000000" pitchFamily="18" charset="-128"/>
                <a:ea typeface="HGP明朝B" panose="02020800000000000000" pitchFamily="18" charset="-128"/>
              </a:rPr>
              <a:t>)</a:t>
            </a:r>
            <a:r>
              <a:rPr lang="ja-JP" altLang="en-US" dirty="0">
                <a:latin typeface="HGP明朝B" panose="02020800000000000000" pitchFamily="18" charset="-128"/>
                <a:ea typeface="HGP明朝B" panose="02020800000000000000" pitchFamily="18" charset="-128"/>
              </a:rPr>
              <a:t>全</a:t>
            </a:r>
            <a:r>
              <a:rPr lang="en-US" altLang="ja-JP" dirty="0">
                <a:latin typeface="HGP明朝B" panose="02020800000000000000" pitchFamily="18" charset="-128"/>
                <a:ea typeface="HGP明朝B" panose="02020800000000000000" pitchFamily="18" charset="-128"/>
              </a:rPr>
              <a:t>3</a:t>
            </a:r>
            <a:r>
              <a:rPr lang="ja-JP" altLang="en-US" dirty="0">
                <a:latin typeface="HGP明朝B" panose="02020800000000000000" pitchFamily="18" charset="-128"/>
                <a:ea typeface="HGP明朝B" panose="02020800000000000000" pitchFamily="18" charset="-128"/>
              </a:rPr>
              <a:t>巻</a:t>
            </a:r>
            <a:r>
              <a:rPr lang="en-US" altLang="ja-JP" dirty="0">
                <a:latin typeface="HGP明朝B" panose="02020800000000000000" pitchFamily="18" charset="-128"/>
                <a:ea typeface="HGP明朝B" panose="02020800000000000000" pitchFamily="18" charset="-128"/>
              </a:rPr>
              <a:t>4</a:t>
            </a:r>
            <a:r>
              <a:rPr lang="ja-JP" altLang="en-US" dirty="0">
                <a:latin typeface="HGP明朝B" panose="02020800000000000000" pitchFamily="18" charset="-128"/>
                <a:ea typeface="HGP明朝B" panose="02020800000000000000" pitchFamily="18" charset="-128"/>
              </a:rPr>
              <a:t>冊刊行中　（底本の露文選集全３巻全</a:t>
            </a:r>
            <a:r>
              <a:rPr lang="en-US" altLang="ja-JP" dirty="0">
                <a:latin typeface="HGP明朝B" panose="02020800000000000000" pitchFamily="18" charset="-128"/>
                <a:ea typeface="HGP明朝B" panose="02020800000000000000" pitchFamily="18" charset="-128"/>
              </a:rPr>
              <a:t>4</a:t>
            </a:r>
            <a:r>
              <a:rPr lang="ja-JP" altLang="en-US" dirty="0">
                <a:latin typeface="HGP明朝B" panose="02020800000000000000" pitchFamily="18" charset="-128"/>
                <a:ea typeface="HGP明朝B" panose="02020800000000000000" pitchFamily="18" charset="-128"/>
              </a:rPr>
              <a:t>冊）</a:t>
            </a:r>
            <a:endParaRPr lang="en-US" altLang="ja-JP" dirty="0">
              <a:latin typeface="HGP明朝B" panose="02020800000000000000" pitchFamily="18" charset="-128"/>
              <a:ea typeface="HGP明朝B" panose="02020800000000000000" pitchFamily="18" charset="-128"/>
            </a:endParaRPr>
          </a:p>
          <a:p>
            <a:r>
              <a:rPr lang="ja-JP" altLang="en-US" dirty="0">
                <a:latin typeface="HGP明朝B" panose="02020800000000000000" pitchFamily="18" charset="-128"/>
                <a:ea typeface="HGP明朝B" panose="02020800000000000000" pitchFamily="18" charset="-128"/>
              </a:rPr>
              <a:t>　　　　①ロイ</a:t>
            </a:r>
            <a:r>
              <a:rPr lang="en-US" altLang="ja-JP" dirty="0">
                <a:latin typeface="HGP明朝B" panose="02020800000000000000" pitchFamily="18" charset="-128"/>
                <a:ea typeface="HGP明朝B" panose="02020800000000000000" pitchFamily="18" charset="-128"/>
              </a:rPr>
              <a:t>『</a:t>
            </a:r>
            <a:r>
              <a:rPr lang="ja-JP" altLang="en-US" dirty="0">
                <a:latin typeface="HGP明朝B" panose="02020800000000000000" pitchFamily="18" charset="-128"/>
                <a:ea typeface="HGP明朝B" panose="02020800000000000000" pitchFamily="18" charset="-128"/>
              </a:rPr>
              <a:t>歴史の審判に向けて</a:t>
            </a:r>
            <a:r>
              <a:rPr lang="en-US" altLang="ja-JP" dirty="0">
                <a:latin typeface="HGP明朝B" panose="02020800000000000000" pitchFamily="18" charset="-128"/>
                <a:ea typeface="HGP明朝B" panose="02020800000000000000" pitchFamily="18" charset="-128"/>
              </a:rPr>
              <a:t>』2017</a:t>
            </a:r>
            <a:r>
              <a:rPr lang="ja-JP" altLang="en-US" dirty="0">
                <a:latin typeface="HGP明朝B" panose="02020800000000000000" pitchFamily="18" charset="-128"/>
                <a:ea typeface="HGP明朝B" panose="02020800000000000000" pitchFamily="18" charset="-128"/>
              </a:rPr>
              <a:t>年１０月</a:t>
            </a:r>
            <a:r>
              <a:rPr lang="en-US" altLang="ja-JP" dirty="0">
                <a:latin typeface="HGP明朝B" panose="02020800000000000000" pitchFamily="18" charset="-128"/>
                <a:ea typeface="HGP明朝B" panose="02020800000000000000" pitchFamily="18" charset="-128"/>
              </a:rPr>
              <a:t>25</a:t>
            </a:r>
            <a:r>
              <a:rPr lang="ja-JP" altLang="en-US" dirty="0">
                <a:latin typeface="HGP明朝B" panose="02020800000000000000" pitchFamily="18" charset="-128"/>
                <a:ea typeface="HGP明朝B" panose="02020800000000000000" pitchFamily="18" charset="-128"/>
              </a:rPr>
              <a:t>日配本</a:t>
            </a:r>
            <a:endParaRPr lang="en-US" altLang="ja-JP" dirty="0">
              <a:latin typeface="HGP明朝B" panose="02020800000000000000" pitchFamily="18" charset="-128"/>
              <a:ea typeface="HGP明朝B" panose="02020800000000000000" pitchFamily="18" charset="-128"/>
            </a:endParaRPr>
          </a:p>
          <a:p>
            <a:r>
              <a:rPr lang="ja-JP" altLang="en-US" dirty="0">
                <a:latin typeface="HGP明朝B" panose="02020800000000000000" pitchFamily="18" charset="-128"/>
                <a:ea typeface="HGP明朝B" panose="02020800000000000000" pitchFamily="18" charset="-128"/>
              </a:rPr>
              <a:t>　　　　②ジョレス</a:t>
            </a:r>
            <a:r>
              <a:rPr lang="en-US" altLang="ja-JP" dirty="0">
                <a:latin typeface="HGP明朝B" panose="02020800000000000000" pitchFamily="18" charset="-128"/>
                <a:ea typeface="HGP明朝B" panose="02020800000000000000" pitchFamily="18" charset="-128"/>
              </a:rPr>
              <a:t>『</a:t>
            </a:r>
            <a:r>
              <a:rPr lang="ja-JP" altLang="en-US" dirty="0">
                <a:latin typeface="HGP明朝B" panose="02020800000000000000" pitchFamily="18" charset="-128"/>
                <a:ea typeface="HGP明朝B" panose="02020800000000000000" pitchFamily="18" charset="-128"/>
              </a:rPr>
              <a:t>ウラルの核惨事</a:t>
            </a:r>
            <a:r>
              <a:rPr lang="en-US" altLang="ja-JP" dirty="0">
                <a:latin typeface="HGP明朝B" panose="02020800000000000000" pitchFamily="18" charset="-128"/>
                <a:ea typeface="HGP明朝B" panose="02020800000000000000" pitchFamily="18" charset="-128"/>
              </a:rPr>
              <a:t>』2017</a:t>
            </a:r>
            <a:r>
              <a:rPr lang="ja-JP" altLang="en-US" dirty="0">
                <a:latin typeface="HGP明朝B" panose="02020800000000000000" pitchFamily="18" charset="-128"/>
                <a:ea typeface="HGP明朝B" panose="02020800000000000000" pitchFamily="18" charset="-128"/>
              </a:rPr>
              <a:t>年５月既刊</a:t>
            </a:r>
            <a:endParaRPr lang="en-US" altLang="ja-JP" dirty="0">
              <a:latin typeface="HGP明朝B" panose="02020800000000000000" pitchFamily="18" charset="-128"/>
              <a:ea typeface="HGP明朝B" panose="02020800000000000000" pitchFamily="18" charset="-128"/>
            </a:endParaRPr>
          </a:p>
          <a:p>
            <a:r>
              <a:rPr lang="ja-JP" altLang="en-US" dirty="0">
                <a:latin typeface="HGP明朝B" panose="02020800000000000000" pitchFamily="18" charset="-128"/>
                <a:ea typeface="HGP明朝B" panose="02020800000000000000" pitchFamily="18" charset="-128"/>
              </a:rPr>
              <a:t>　　　　③ジョレス</a:t>
            </a:r>
            <a:r>
              <a:rPr lang="en-US" altLang="ja-JP" dirty="0">
                <a:latin typeface="HGP明朝B" panose="02020800000000000000" pitchFamily="18" charset="-128"/>
                <a:ea typeface="HGP明朝B" panose="02020800000000000000" pitchFamily="18" charset="-128"/>
              </a:rPr>
              <a:t>『</a:t>
            </a:r>
            <a:r>
              <a:rPr lang="ja-JP" altLang="en-US" dirty="0">
                <a:latin typeface="HGP明朝B" panose="02020800000000000000" pitchFamily="18" charset="-128"/>
                <a:ea typeface="HGP明朝B" panose="02020800000000000000" pitchFamily="18" charset="-128"/>
              </a:rPr>
              <a:t>生物学と個人崇拝</a:t>
            </a:r>
            <a:r>
              <a:rPr lang="en-US" altLang="ja-JP" dirty="0">
                <a:latin typeface="HGP明朝B" panose="02020800000000000000" pitchFamily="18" charset="-128"/>
                <a:ea typeface="HGP明朝B" panose="02020800000000000000" pitchFamily="18" charset="-128"/>
              </a:rPr>
              <a:t>』</a:t>
            </a:r>
            <a:r>
              <a:rPr lang="ja-JP" altLang="en-US" dirty="0">
                <a:latin typeface="HGP明朝B" panose="02020800000000000000" pitchFamily="18" charset="-128"/>
                <a:ea typeface="HGP明朝B" panose="02020800000000000000" pitchFamily="18" charset="-128"/>
              </a:rPr>
              <a:t>今年内</a:t>
            </a:r>
            <a:br>
              <a:rPr lang="en-US" altLang="ja-JP" dirty="0">
                <a:latin typeface="HGP明朝B" panose="02020800000000000000" pitchFamily="18" charset="-128"/>
                <a:ea typeface="HGP明朝B" panose="02020800000000000000" pitchFamily="18" charset="-128"/>
              </a:rPr>
            </a:br>
            <a:br>
              <a:rPr lang="en-US" altLang="ja-JP" dirty="0">
                <a:latin typeface="HGP明朝B" panose="02020800000000000000" pitchFamily="18" charset="-128"/>
                <a:ea typeface="HGP明朝B" panose="02020800000000000000" pitchFamily="18" charset="-128"/>
              </a:rPr>
            </a:br>
            <a:r>
              <a:rPr lang="ja-JP" altLang="en-US" dirty="0">
                <a:latin typeface="HGP明朝B" panose="02020800000000000000" pitchFamily="18" charset="-128"/>
                <a:ea typeface="HGP明朝B" panose="02020800000000000000" pitchFamily="18" charset="-128"/>
              </a:rPr>
              <a:t>　　</a:t>
            </a:r>
            <a:r>
              <a:rPr lang="ja-JP" altLang="en-US" dirty="0">
                <a:solidFill>
                  <a:srgbClr val="3333FF"/>
                </a:solidFill>
                <a:latin typeface="HGP明朝B" panose="02020800000000000000" pitchFamily="18" charset="-128"/>
                <a:ea typeface="HGP明朝B" panose="02020800000000000000" pitchFamily="18" charset="-128"/>
              </a:rPr>
              <a:t>◎　共著寄稿　</a:t>
            </a:r>
            <a:r>
              <a:rPr lang="en-US" altLang="ja-JP" dirty="0" err="1">
                <a:solidFill>
                  <a:srgbClr val="3333FF"/>
                </a:solidFill>
                <a:latin typeface="Century" panose="02040604050505020304" pitchFamily="18" charset="0"/>
                <a:ea typeface="HGP明朝B" panose="02020800000000000000" pitchFamily="18" charset="-128"/>
              </a:rPr>
              <a:t>Рой</a:t>
            </a:r>
            <a:r>
              <a:rPr lang="en-US" altLang="ja-JP" dirty="0">
                <a:solidFill>
                  <a:srgbClr val="3333FF"/>
                </a:solidFill>
                <a:latin typeface="Century" panose="02040604050505020304" pitchFamily="18" charset="0"/>
                <a:ea typeface="HGP明朝B" panose="02020800000000000000" pitchFamily="18" charset="-128"/>
              </a:rPr>
              <a:t> &amp; </a:t>
            </a:r>
            <a:r>
              <a:rPr lang="ru-RU" altLang="ja-JP" dirty="0">
                <a:solidFill>
                  <a:srgbClr val="3333FF"/>
                </a:solidFill>
                <a:latin typeface="Century" panose="02040604050505020304" pitchFamily="18" charset="0"/>
                <a:ea typeface="HGP明朝B" panose="02020800000000000000" pitchFamily="18" charset="-128"/>
              </a:rPr>
              <a:t>Жорес Медведев</a:t>
            </a:r>
            <a:endParaRPr lang="en-US" altLang="ja-JP" dirty="0">
              <a:solidFill>
                <a:srgbClr val="3333FF"/>
              </a:solidFill>
              <a:latin typeface="Century" panose="02040604050505020304" pitchFamily="18" charset="0"/>
              <a:ea typeface="HGP明朝B" panose="02020800000000000000" pitchFamily="18" charset="-128"/>
            </a:endParaRPr>
          </a:p>
          <a:p>
            <a:r>
              <a:rPr lang="ja-JP" altLang="en-US" dirty="0">
                <a:solidFill>
                  <a:srgbClr val="3333FF"/>
                </a:solidFill>
                <a:latin typeface="Century" panose="02040604050505020304" pitchFamily="18" charset="0"/>
                <a:ea typeface="HGP明朝B" panose="02020800000000000000" pitchFamily="18" charset="-128"/>
              </a:rPr>
              <a:t>　　　　　　　　　　　　</a:t>
            </a:r>
            <a:r>
              <a:rPr lang="ru-RU" altLang="ja-JP" dirty="0">
                <a:solidFill>
                  <a:srgbClr val="3333FF"/>
                </a:solidFill>
                <a:latin typeface="Century" panose="02040604050505020304" pitchFamily="18" charset="0"/>
                <a:ea typeface="HGP明朝B" panose="02020800000000000000" pitchFamily="18" charset="-128"/>
              </a:rPr>
              <a:t>ОТ ВЛАДИМИРА ЛЕНИНА К ВЛАДИМИРУ ПУТИНУ.</a:t>
            </a:r>
            <a:endParaRPr lang="ja-JP" altLang="ja-JP" dirty="0">
              <a:solidFill>
                <a:srgbClr val="3333FF"/>
              </a:solidFill>
              <a:latin typeface="Century" panose="02040604050505020304" pitchFamily="18" charset="0"/>
              <a:ea typeface="HGP明朝B" panose="02020800000000000000" pitchFamily="18" charset="-128"/>
            </a:endParaRPr>
          </a:p>
          <a:p>
            <a:r>
              <a:rPr lang="ja-JP" altLang="en-US" dirty="0">
                <a:solidFill>
                  <a:srgbClr val="3333FF"/>
                </a:solidFill>
                <a:latin typeface="Century" panose="02040604050505020304" pitchFamily="18" charset="0"/>
                <a:ea typeface="HGP明朝B" panose="02020800000000000000" pitchFamily="18" charset="-128"/>
              </a:rPr>
              <a:t>　　　　　　　　　　　　</a:t>
            </a:r>
            <a:r>
              <a:rPr lang="ru-RU" altLang="ja-JP" dirty="0">
                <a:solidFill>
                  <a:srgbClr val="3333FF"/>
                </a:solidFill>
                <a:latin typeface="Century" panose="02040604050505020304" pitchFamily="18" charset="0"/>
                <a:ea typeface="HGP明朝B" panose="02020800000000000000" pitchFamily="18" charset="-128"/>
              </a:rPr>
              <a:t>К 100-летию Октябрьской Революции в России</a:t>
            </a:r>
            <a:endParaRPr lang="ja-JP" altLang="ja-JP" dirty="0">
              <a:solidFill>
                <a:srgbClr val="3333FF"/>
              </a:solidFill>
              <a:latin typeface="Century" panose="02040604050505020304" pitchFamily="18" charset="0"/>
              <a:ea typeface="HGP明朝B" panose="02020800000000000000" pitchFamily="18" charset="-128"/>
            </a:endParaRPr>
          </a:p>
          <a:p>
            <a:r>
              <a:rPr lang="ja-JP" altLang="en-US" sz="1400" dirty="0">
                <a:solidFill>
                  <a:srgbClr val="3333FF"/>
                </a:solidFill>
                <a:latin typeface="Century" panose="02040604050505020304" pitchFamily="18" charset="0"/>
                <a:ea typeface="HGP明朝B" panose="02020800000000000000" pitchFamily="18" charset="-128"/>
              </a:rPr>
              <a:t>　　　</a:t>
            </a:r>
            <a:r>
              <a:rPr lang="en-US" altLang="ja-JP" sz="1400" dirty="0">
                <a:solidFill>
                  <a:srgbClr val="3333FF"/>
                </a:solidFill>
                <a:latin typeface="Century" panose="02040604050505020304" pitchFamily="18" charset="0"/>
                <a:ea typeface="HGP明朝B" panose="02020800000000000000" pitchFamily="18" charset="-128"/>
              </a:rPr>
              <a:t>FROM VLADIMIR LENIN TO VLADIMIR PUTIN/100 years of The October Revolution in Russia</a:t>
            </a:r>
            <a:endParaRPr lang="ja-JP" altLang="ja-JP" sz="1400" dirty="0">
              <a:solidFill>
                <a:srgbClr val="3333FF"/>
              </a:solidFill>
              <a:latin typeface="Century" panose="02040604050505020304" pitchFamily="18" charset="0"/>
              <a:ea typeface="HGP明朝B" panose="02020800000000000000" pitchFamily="18" charset="-128"/>
            </a:endParaRPr>
          </a:p>
          <a:p>
            <a:r>
              <a:rPr lang="ja-JP" altLang="en-US" dirty="0">
                <a:solidFill>
                  <a:srgbClr val="3333FF"/>
                </a:solidFill>
                <a:latin typeface="HGP明朝B" panose="02020800000000000000" pitchFamily="18" charset="-128"/>
                <a:ea typeface="HGP明朝B" panose="02020800000000000000" pitchFamily="18" charset="-128"/>
              </a:rPr>
              <a:t>　　　論点　</a:t>
            </a:r>
            <a:r>
              <a:rPr lang="en-US" altLang="ja-JP" dirty="0">
                <a:solidFill>
                  <a:srgbClr val="3333FF"/>
                </a:solidFill>
                <a:latin typeface="HGP明朝B" panose="02020800000000000000" pitchFamily="18" charset="-128"/>
                <a:ea typeface="HGP明朝B" panose="02020800000000000000" pitchFamily="18" charset="-128"/>
              </a:rPr>
              <a:t>W1</a:t>
            </a:r>
            <a:r>
              <a:rPr lang="ja-JP" altLang="en-US" dirty="0">
                <a:solidFill>
                  <a:srgbClr val="3333FF"/>
                </a:solidFill>
                <a:latin typeface="HGP明朝B" panose="02020800000000000000" pitchFamily="18" charset="-128"/>
                <a:ea typeface="HGP明朝B" panose="02020800000000000000" pitchFamily="18" charset="-128"/>
              </a:rPr>
              <a:t>と革命情勢＝臨時政府の政策／</a:t>
            </a:r>
            <a:r>
              <a:rPr lang="en-US" altLang="ja-JP" dirty="0">
                <a:solidFill>
                  <a:srgbClr val="3333FF"/>
                </a:solidFill>
                <a:latin typeface="HGP明朝B" panose="02020800000000000000" pitchFamily="18" charset="-128"/>
                <a:ea typeface="HGP明朝B" panose="02020800000000000000" pitchFamily="18" charset="-128"/>
              </a:rPr>
              <a:t>4</a:t>
            </a:r>
            <a:r>
              <a:rPr lang="ja-JP" altLang="en-US" dirty="0">
                <a:solidFill>
                  <a:srgbClr val="3333FF"/>
                </a:solidFill>
                <a:latin typeface="HGP明朝B" panose="02020800000000000000" pitchFamily="18" charset="-128"/>
                <a:ea typeface="HGP明朝B" panose="02020800000000000000" pitchFamily="18" charset="-128"/>
              </a:rPr>
              <a:t>月テーゼの問題／ジラス著</a:t>
            </a:r>
            <a:r>
              <a:rPr lang="en-US" altLang="ja-JP" dirty="0">
                <a:solidFill>
                  <a:srgbClr val="3333FF"/>
                </a:solidFill>
                <a:latin typeface="HGP明朝B" panose="02020800000000000000" pitchFamily="18" charset="-128"/>
                <a:ea typeface="HGP明朝B" panose="02020800000000000000" pitchFamily="18" charset="-128"/>
              </a:rPr>
              <a:t>『</a:t>
            </a:r>
            <a:r>
              <a:rPr lang="ja-JP" altLang="en-US" dirty="0">
                <a:solidFill>
                  <a:srgbClr val="3333FF"/>
                </a:solidFill>
                <a:latin typeface="HGP明朝B" panose="02020800000000000000" pitchFamily="18" charset="-128"/>
                <a:ea typeface="HGP明朝B" panose="02020800000000000000" pitchFamily="18" charset="-128"/>
              </a:rPr>
              <a:t>新しい階級</a:t>
            </a:r>
            <a:r>
              <a:rPr lang="en-US" altLang="ja-JP" dirty="0">
                <a:solidFill>
                  <a:srgbClr val="3333FF"/>
                </a:solidFill>
                <a:latin typeface="HGP明朝B" panose="02020800000000000000" pitchFamily="18" charset="-128"/>
                <a:ea typeface="HGP明朝B" panose="02020800000000000000" pitchFamily="18" charset="-128"/>
              </a:rPr>
              <a:t>』</a:t>
            </a:r>
            <a:r>
              <a:rPr lang="ja-JP" altLang="en-US" dirty="0">
                <a:solidFill>
                  <a:srgbClr val="3333FF"/>
                </a:solidFill>
                <a:latin typeface="HGP明朝B" panose="02020800000000000000" pitchFamily="18" charset="-128"/>
                <a:ea typeface="HGP明朝B" panose="02020800000000000000" pitchFamily="18" charset="-128"/>
              </a:rPr>
              <a:t>　　</a:t>
            </a:r>
            <a:endParaRPr lang="en-US" altLang="ja-JP" dirty="0">
              <a:solidFill>
                <a:srgbClr val="3333FF"/>
              </a:solidFill>
              <a:latin typeface="HGP明朝B" panose="02020800000000000000" pitchFamily="18" charset="-128"/>
              <a:ea typeface="HGP明朝B" panose="02020800000000000000" pitchFamily="18" charset="-128"/>
            </a:endParaRPr>
          </a:p>
          <a:p>
            <a:r>
              <a:rPr lang="ja-JP" altLang="en-US" dirty="0">
                <a:solidFill>
                  <a:srgbClr val="3333FF"/>
                </a:solidFill>
                <a:latin typeface="HGP明朝B" panose="02020800000000000000" pitchFamily="18" charset="-128"/>
                <a:ea typeface="HGP明朝B" panose="02020800000000000000" pitchFamily="18" charset="-128"/>
              </a:rPr>
              <a:t>　　　　　　　</a:t>
            </a:r>
            <a:r>
              <a:rPr lang="ja-JP" altLang="ja-JP" dirty="0">
                <a:solidFill>
                  <a:srgbClr val="3333FF"/>
                </a:solidFill>
                <a:latin typeface="HGP明朝B" panose="02020800000000000000" pitchFamily="18" charset="-128"/>
                <a:ea typeface="HGP明朝B" panose="02020800000000000000" pitchFamily="18" charset="-128"/>
              </a:rPr>
              <a:t>レーニン</a:t>
            </a:r>
            <a:r>
              <a:rPr lang="ja-JP" altLang="en-US" dirty="0">
                <a:solidFill>
                  <a:srgbClr val="3333FF"/>
                </a:solidFill>
                <a:latin typeface="HGP明朝B" panose="02020800000000000000" pitchFamily="18" charset="-128"/>
                <a:ea typeface="HGP明朝B" panose="02020800000000000000" pitchFamily="18" charset="-128"/>
              </a:rPr>
              <a:t>からプーチンに至る歴代治世の特色、各時期の特権階級</a:t>
            </a:r>
            <a:endParaRPr lang="en-US" altLang="ja-JP" dirty="0">
              <a:solidFill>
                <a:srgbClr val="3333FF"/>
              </a:solidFill>
              <a:latin typeface="HGP明朝B" panose="02020800000000000000" pitchFamily="18" charset="-128"/>
              <a:ea typeface="HGP明朝B" panose="02020800000000000000" pitchFamily="18" charset="-128"/>
            </a:endParaRPr>
          </a:p>
          <a:p>
            <a:r>
              <a:rPr lang="ja-JP" altLang="en-US" dirty="0">
                <a:solidFill>
                  <a:srgbClr val="3333FF"/>
                </a:solidFill>
                <a:latin typeface="HGP明朝B" panose="02020800000000000000" pitchFamily="18" charset="-128"/>
                <a:ea typeface="HGP明朝B" panose="02020800000000000000" pitchFamily="18" charset="-128"/>
              </a:rPr>
              <a:t>　　　　　　　</a:t>
            </a:r>
            <a:r>
              <a:rPr lang="ja-JP" altLang="ja-JP" dirty="0">
                <a:solidFill>
                  <a:srgbClr val="3333FF"/>
                </a:solidFill>
                <a:latin typeface="HGP明朝B" panose="02020800000000000000" pitchFamily="18" charset="-128"/>
                <a:ea typeface="HGP明朝B" panose="02020800000000000000" pitchFamily="18" charset="-128"/>
              </a:rPr>
              <a:t>プーチン</a:t>
            </a:r>
            <a:r>
              <a:rPr lang="ja-JP" altLang="en-US" dirty="0">
                <a:solidFill>
                  <a:srgbClr val="3333FF"/>
                </a:solidFill>
                <a:latin typeface="HGP明朝B" panose="02020800000000000000" pitchFamily="18" charset="-128"/>
                <a:ea typeface="HGP明朝B" panose="02020800000000000000" pitchFamily="18" charset="-128"/>
              </a:rPr>
              <a:t>政権登場の背景、十月革命の評価（のちに概要／詳しくは掲載誌参照）</a:t>
            </a:r>
            <a:endParaRPr lang="en-US" altLang="ja-JP" dirty="0">
              <a:solidFill>
                <a:srgbClr val="3333FF"/>
              </a:solidFill>
              <a:latin typeface="HGP明朝B" panose="02020800000000000000" pitchFamily="18" charset="-128"/>
              <a:ea typeface="HGP明朝B" panose="02020800000000000000" pitchFamily="18" charset="-128"/>
            </a:endParaRPr>
          </a:p>
          <a:p>
            <a:endParaRPr lang="en-US" altLang="ja-JP" dirty="0">
              <a:latin typeface="HGP明朝B" panose="02020800000000000000" pitchFamily="18" charset="-128"/>
              <a:ea typeface="HGP明朝B" panose="02020800000000000000" pitchFamily="18" charset="-128"/>
            </a:endParaRPr>
          </a:p>
          <a:p>
            <a:r>
              <a:rPr lang="ja-JP" altLang="en-US" dirty="0">
                <a:solidFill>
                  <a:srgbClr val="0000FF"/>
                </a:solidFill>
                <a:latin typeface="HGP明朝B" panose="02020800000000000000" pitchFamily="18" charset="-128"/>
                <a:ea typeface="HGP明朝B" panose="02020800000000000000" pitchFamily="18" charset="-128"/>
              </a:rPr>
              <a:t>　</a:t>
            </a:r>
            <a:r>
              <a:rPr lang="ja-JP" altLang="en-US" dirty="0">
                <a:latin typeface="HGP明朝B" panose="02020800000000000000" pitchFamily="18" charset="-128"/>
                <a:ea typeface="HGP明朝B" panose="02020800000000000000" pitchFamily="18" charset="-128"/>
              </a:rPr>
              <a:t>　〇　現在執筆中；</a:t>
            </a:r>
            <a:r>
              <a:rPr lang="ru-RU" altLang="ja-JP" b="1" dirty="0"/>
              <a:t> Жорес Медведев</a:t>
            </a:r>
            <a:r>
              <a:rPr lang="en-US" altLang="ja-JP" b="1" dirty="0"/>
              <a:t>, </a:t>
            </a:r>
            <a:r>
              <a:rPr lang="ru-RU" altLang="ja-JP" b="1" dirty="0"/>
              <a:t>ОПАСНАЯ ПРОФЕССИЯ</a:t>
            </a:r>
            <a:r>
              <a:rPr lang="ja-JP" altLang="en-US" b="1" dirty="0"/>
              <a:t>（危険な仕事）</a:t>
            </a:r>
            <a:r>
              <a:rPr lang="en-US" altLang="ja-JP" b="1" dirty="0"/>
              <a:t>, </a:t>
            </a:r>
            <a:r>
              <a:rPr lang="ru-RU" altLang="ja-JP" b="1" dirty="0"/>
              <a:t>Глава 110</a:t>
            </a:r>
            <a:endParaRPr lang="en-US" altLang="ja-JP" b="1" dirty="0"/>
          </a:p>
          <a:p>
            <a:r>
              <a:rPr lang="ja-JP" altLang="en-US" b="1" dirty="0"/>
              <a:t>　　　　　</a:t>
            </a:r>
            <a:r>
              <a:rPr lang="ja-JP" altLang="en-US" dirty="0"/>
              <a:t>　ジョレスとロイの「危険な仕事」＝二人の人生、学者や作家、政治家との交渉録。</a:t>
            </a:r>
            <a:endParaRPr lang="en-US" altLang="ja-JP" dirty="0"/>
          </a:p>
          <a:p>
            <a:r>
              <a:rPr kumimoji="1" lang="ja-JP" altLang="en-US" dirty="0">
                <a:solidFill>
                  <a:srgbClr val="0000FF"/>
                </a:solidFill>
              </a:rPr>
              <a:t>　　　　　　</a:t>
            </a:r>
            <a:r>
              <a:rPr kumimoji="1" lang="ja-JP" altLang="en-US" dirty="0"/>
              <a:t>科学史的にみても興味深い情報源　現在</a:t>
            </a:r>
            <a:r>
              <a:rPr kumimoji="1" lang="ja-JP" altLang="en-US" b="1" dirty="0"/>
              <a:t>第</a:t>
            </a:r>
            <a:r>
              <a:rPr kumimoji="1" lang="en-US" altLang="ja-JP" b="1" dirty="0"/>
              <a:t>110</a:t>
            </a:r>
            <a:r>
              <a:rPr kumimoji="1" lang="ja-JP" altLang="en-US" b="1" dirty="0"/>
              <a:t>章まで</a:t>
            </a:r>
            <a:r>
              <a:rPr kumimoji="1" lang="ja-JP" altLang="en-US" dirty="0"/>
              <a:t>執筆。まもなく脱稿。</a:t>
            </a:r>
            <a:endParaRPr kumimoji="1" lang="en-US" altLang="ja-JP" dirty="0"/>
          </a:p>
          <a:p>
            <a:r>
              <a:rPr lang="ja-JP" altLang="en-US" dirty="0"/>
              <a:t>　　</a:t>
            </a:r>
            <a:endParaRPr lang="en-US" altLang="ja-JP" dirty="0"/>
          </a:p>
          <a:p>
            <a:r>
              <a:rPr lang="ja-JP" altLang="en-US" dirty="0"/>
              <a:t>　　〇　生物学者ジョレスはその後、老化・加齢学、栄養学のライフワークに復帰の意向</a:t>
            </a:r>
            <a:endParaRPr lang="en-US" altLang="ja-JP" dirty="0"/>
          </a:p>
          <a:p>
            <a:endParaRPr kumimoji="1" lang="en-US" altLang="ja-JP" dirty="0"/>
          </a:p>
          <a:p>
            <a:r>
              <a:rPr lang="ja-JP" altLang="en-US" dirty="0"/>
              <a:t>　</a:t>
            </a:r>
            <a:r>
              <a:rPr lang="ja-JP" altLang="en-US" dirty="0">
                <a:latin typeface="HGP明朝B" panose="02020800000000000000" pitchFamily="18" charset="-128"/>
                <a:ea typeface="HGP明朝B" panose="02020800000000000000" pitchFamily="18" charset="-128"/>
              </a:rPr>
              <a:t>　▽　ジョレス</a:t>
            </a:r>
            <a:r>
              <a:rPr lang="en-US" altLang="ja-JP" sz="1400" dirty="0">
                <a:solidFill>
                  <a:srgbClr val="3333FF"/>
                </a:solidFill>
                <a:latin typeface="HGP明朝B" panose="02020800000000000000" pitchFamily="18" charset="-128"/>
                <a:ea typeface="HGP明朝B" panose="02020800000000000000" pitchFamily="18" charset="-128"/>
              </a:rPr>
              <a:t>(</a:t>
            </a:r>
            <a:r>
              <a:rPr lang="ja-JP" altLang="en-US" sz="1400" dirty="0">
                <a:solidFill>
                  <a:srgbClr val="3333FF"/>
                </a:solidFill>
                <a:latin typeface="HGP明朝B" panose="02020800000000000000" pitchFamily="18" charset="-128"/>
                <a:ea typeface="HGP明朝B" panose="02020800000000000000" pitchFamily="18" charset="-128"/>
              </a:rPr>
              <a:t>１９８７</a:t>
            </a:r>
            <a:r>
              <a:rPr lang="en-US" altLang="ja-JP" sz="1400" dirty="0">
                <a:solidFill>
                  <a:srgbClr val="3333FF"/>
                </a:solidFill>
                <a:latin typeface="HGP明朝B" panose="02020800000000000000" pitchFamily="18" charset="-128"/>
                <a:ea typeface="HGP明朝B" panose="02020800000000000000" pitchFamily="18" charset="-128"/>
              </a:rPr>
              <a:t>)『</a:t>
            </a:r>
            <a:r>
              <a:rPr lang="ja-JP" altLang="en-US" dirty="0">
                <a:latin typeface="HGP明朝B" panose="02020800000000000000" pitchFamily="18" charset="-128"/>
                <a:ea typeface="HGP明朝B" panose="02020800000000000000" pitchFamily="18" charset="-128"/>
              </a:rPr>
              <a:t>ソヴィエト農業</a:t>
            </a:r>
            <a:r>
              <a:rPr lang="en-US" altLang="ja-JP" dirty="0">
                <a:latin typeface="HGP明朝B" panose="02020800000000000000" pitchFamily="18" charset="-128"/>
                <a:ea typeface="HGP明朝B" panose="02020800000000000000" pitchFamily="18" charset="-128"/>
              </a:rPr>
              <a:t>』</a:t>
            </a:r>
            <a:r>
              <a:rPr lang="ja-JP" altLang="en-US" dirty="0">
                <a:latin typeface="HGP明朝B" panose="02020800000000000000" pitchFamily="18" charset="-128"/>
                <a:ea typeface="HGP明朝B" panose="02020800000000000000" pitchFamily="18" charset="-128"/>
              </a:rPr>
              <a:t>邦訳</a:t>
            </a:r>
            <a:r>
              <a:rPr lang="ja-JP" altLang="en-US" sz="1600" dirty="0">
                <a:solidFill>
                  <a:srgbClr val="3333FF"/>
                </a:solidFill>
                <a:latin typeface="HGP明朝B" panose="02020800000000000000" pitchFamily="18" charset="-128"/>
                <a:ea typeface="HGP明朝B" panose="02020800000000000000" pitchFamily="18" charset="-128"/>
              </a:rPr>
              <a:t>（１９９５年）</a:t>
            </a:r>
            <a:r>
              <a:rPr lang="ja-JP" altLang="en-US" dirty="0">
                <a:latin typeface="HGP明朝B" panose="02020800000000000000" pitchFamily="18" charset="-128"/>
                <a:ea typeface="HGP明朝B" panose="02020800000000000000" pitchFamily="18" charset="-128"/>
              </a:rPr>
              <a:t>の縁で交流</a:t>
            </a:r>
            <a:r>
              <a:rPr lang="en-US" altLang="ja-JP" dirty="0">
                <a:latin typeface="HGP明朝B" panose="02020800000000000000" pitchFamily="18" charset="-128"/>
                <a:ea typeface="HGP明朝B" panose="02020800000000000000" pitchFamily="18" charset="-128"/>
              </a:rPr>
              <a:t>1993</a:t>
            </a:r>
            <a:r>
              <a:rPr lang="ja-JP" altLang="en-US" dirty="0">
                <a:latin typeface="HGP明朝B" panose="02020800000000000000" pitchFamily="18" charset="-128"/>
                <a:ea typeface="HGP明朝B" panose="02020800000000000000" pitchFamily="18" charset="-128"/>
              </a:rPr>
              <a:t>～、ジョレス招聘</a:t>
            </a:r>
            <a:endParaRPr kumimoji="1" lang="en-US" altLang="ja-JP" dirty="0"/>
          </a:p>
        </p:txBody>
      </p:sp>
    </p:spTree>
    <p:extLst>
      <p:ext uri="{BB962C8B-B14F-4D97-AF65-F5344CB8AC3E}">
        <p14:creationId xmlns:p14="http://schemas.microsoft.com/office/powerpoint/2010/main" val="1080385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3D1D051-73CA-45A1-9B14-EE142DA31B55}"/>
              </a:ext>
            </a:extLst>
          </p:cNvPr>
          <p:cNvSpPr>
            <a:spLocks noGrp="1"/>
          </p:cNvSpPr>
          <p:nvPr>
            <p:ph idx="1"/>
          </p:nvPr>
        </p:nvSpPr>
        <p:spPr>
          <a:xfrm>
            <a:off x="142048" y="198654"/>
            <a:ext cx="9036496" cy="6470705"/>
          </a:xfrm>
        </p:spPr>
        <p:txBody>
          <a:bodyPr>
            <a:normAutofit/>
          </a:bodyPr>
          <a:lstStyle/>
          <a:p>
            <a:pPr marL="0" indent="0">
              <a:buNone/>
            </a:pPr>
            <a:r>
              <a:rPr lang="en-US" altLang="ja-JP" sz="1900" b="1" dirty="0"/>
              <a:t>【</a:t>
            </a:r>
            <a:r>
              <a:rPr lang="ja-JP" altLang="en-US" sz="1900" b="1" dirty="0"/>
              <a:t>２</a:t>
            </a:r>
            <a:r>
              <a:rPr lang="en-US" altLang="ja-JP" sz="1900" b="1" dirty="0"/>
              <a:t>】</a:t>
            </a:r>
            <a:r>
              <a:rPr lang="ja-JP" altLang="en-US" sz="1900" b="1" dirty="0"/>
              <a:t>　ロイ</a:t>
            </a:r>
            <a:r>
              <a:rPr lang="en-US" altLang="ja-JP" sz="1900" b="1" dirty="0"/>
              <a:t>『</a:t>
            </a:r>
            <a:r>
              <a:rPr lang="ja-JP" altLang="en-US" sz="1900" b="1" dirty="0"/>
              <a:t>歴史の審判に向けて（増補改訂</a:t>
            </a:r>
            <a:r>
              <a:rPr lang="en-US" altLang="ja-JP" sz="1900" b="1" dirty="0"/>
              <a:t>』</a:t>
            </a:r>
            <a:r>
              <a:rPr lang="ja-JP" altLang="en-US" sz="1900" b="1" dirty="0"/>
              <a:t>選集日本語版</a:t>
            </a:r>
            <a:endParaRPr lang="en-US" altLang="ja-JP" sz="1900" b="1" dirty="0"/>
          </a:p>
          <a:p>
            <a:pPr marL="0" indent="0">
              <a:buNone/>
            </a:pPr>
            <a:r>
              <a:rPr lang="ja-JP" altLang="en-US" sz="1900" b="1" dirty="0"/>
              <a:t>　　　　　　</a:t>
            </a:r>
            <a:endParaRPr lang="en-US" altLang="ja-JP" sz="1900" b="1" dirty="0"/>
          </a:p>
          <a:p>
            <a:pPr marL="0" indent="0">
              <a:buNone/>
            </a:pPr>
            <a:r>
              <a:rPr lang="ja-JP" altLang="en-US" sz="1900" b="1" dirty="0"/>
              <a:t>１．英語版</a:t>
            </a:r>
            <a:r>
              <a:rPr lang="en-US" altLang="ja-JP" sz="1900" b="1" dirty="0"/>
              <a:t>Let</a:t>
            </a:r>
            <a:r>
              <a:rPr lang="ja-JP" altLang="en-US" sz="1900" b="1" dirty="0"/>
              <a:t> </a:t>
            </a:r>
            <a:r>
              <a:rPr lang="en-US" altLang="ja-JP" sz="1900" b="1" dirty="0"/>
              <a:t>History</a:t>
            </a:r>
            <a:r>
              <a:rPr lang="ja-JP" altLang="en-US" sz="1900" b="1" dirty="0"/>
              <a:t> </a:t>
            </a:r>
            <a:r>
              <a:rPr lang="en-US" altLang="ja-JP" sz="1900" b="1" dirty="0"/>
              <a:t>Judge</a:t>
            </a:r>
            <a:r>
              <a:rPr lang="ja-JP" altLang="en-US" sz="1900" b="1" dirty="0"/>
              <a:t>や石堂訳</a:t>
            </a:r>
            <a:r>
              <a:rPr lang="en-US" altLang="ja-JP" sz="1900" b="1" dirty="0"/>
              <a:t>『</a:t>
            </a:r>
            <a:r>
              <a:rPr lang="ja-JP" altLang="en-US" sz="1900" b="1" dirty="0"/>
              <a:t>共産主義とは何か</a:t>
            </a:r>
            <a:r>
              <a:rPr lang="en-US" altLang="ja-JP" sz="1900" b="1" dirty="0"/>
              <a:t>』</a:t>
            </a:r>
            <a:r>
              <a:rPr lang="ja-JP" altLang="en-US" sz="1900" b="1" dirty="0"/>
              <a:t>の底本は</a:t>
            </a:r>
            <a:r>
              <a:rPr lang="en-US" altLang="ja-JP" sz="1900" b="1" dirty="0"/>
              <a:t>1968</a:t>
            </a:r>
            <a:r>
              <a:rPr lang="ja-JP" altLang="en-US" sz="1900" b="1" dirty="0"/>
              <a:t>年タイプ稿　</a:t>
            </a:r>
            <a:endParaRPr lang="en-US" altLang="ja-JP" sz="1900" b="1" dirty="0"/>
          </a:p>
          <a:p>
            <a:pPr marL="0" indent="0">
              <a:buNone/>
            </a:pPr>
            <a:r>
              <a:rPr lang="ja-JP" altLang="en-US" sz="1900" b="1" dirty="0"/>
              <a:t>　　　　　　　　　　　　　　　自家出版・地下出版（</a:t>
            </a:r>
            <a:r>
              <a:rPr lang="en-US" altLang="ja-JP" sz="1900" b="1" dirty="0"/>
              <a:t>1962-1968</a:t>
            </a:r>
            <a:r>
              <a:rPr lang="ja-JP" altLang="en-US" sz="1900" b="1" dirty="0"/>
              <a:t>サミズダート改訂</a:t>
            </a:r>
            <a:r>
              <a:rPr lang="en-US" altLang="ja-JP" sz="1900" b="1" dirty="0"/>
              <a:t>11</a:t>
            </a:r>
            <a:r>
              <a:rPr lang="ja-JP" altLang="en-US" sz="1900" b="1" dirty="0"/>
              <a:t>版）</a:t>
            </a:r>
            <a:endParaRPr lang="en-US" altLang="ja-JP" sz="1900" b="1" dirty="0"/>
          </a:p>
          <a:p>
            <a:pPr marL="0" indent="0">
              <a:buNone/>
            </a:pPr>
            <a:endParaRPr lang="en-US" altLang="ja-JP" sz="1900" b="1" dirty="0"/>
          </a:p>
          <a:p>
            <a:pPr marL="0" indent="0">
              <a:buNone/>
            </a:pPr>
            <a:r>
              <a:rPr lang="ja-JP" altLang="en-US" sz="1900" b="1" dirty="0"/>
              <a:t>２．ロイ著に西側ソ連史家が衝撃を受け、スターリン主義研究が深化</a:t>
            </a:r>
            <a:endParaRPr lang="en-US" altLang="ja-JP" sz="1900" b="1" dirty="0"/>
          </a:p>
          <a:p>
            <a:pPr marL="0" indent="0">
              <a:buNone/>
            </a:pPr>
            <a:r>
              <a:rPr lang="ja-JP" altLang="en-US" sz="1900" b="1" dirty="0"/>
              <a:t>　　　コンクェスト著第</a:t>
            </a:r>
            <a:r>
              <a:rPr lang="en-US" altLang="ja-JP" sz="1900" b="1" dirty="0"/>
              <a:t>2</a:t>
            </a:r>
            <a:r>
              <a:rPr lang="ja-JP" altLang="en-US" sz="1900" b="1" dirty="0"/>
              <a:t>版で「スターリン主義研究の記念碑的名著」。ボッファも</a:t>
            </a:r>
            <a:endParaRPr lang="en-US" altLang="ja-JP" sz="1900" b="1" dirty="0"/>
          </a:p>
          <a:p>
            <a:pPr marL="0" indent="0">
              <a:buNone/>
            </a:pPr>
            <a:r>
              <a:rPr lang="ja-JP" altLang="en-US" sz="1900" b="1" dirty="0"/>
              <a:t>　　　和田春樹：</a:t>
            </a:r>
            <a:r>
              <a:rPr lang="en-US" altLang="ja-JP" sz="1900" b="1" dirty="0" err="1"/>
              <a:t>Stalinsm</a:t>
            </a:r>
            <a:r>
              <a:rPr lang="ja-JP" altLang="en-US" sz="1900" b="1" dirty="0"/>
              <a:t>研究は「</a:t>
            </a:r>
            <a:r>
              <a:rPr lang="en-US" altLang="ja-JP" sz="1900" b="1" dirty="0"/>
              <a:t>70s</a:t>
            </a:r>
            <a:r>
              <a:rPr lang="ja-JP" altLang="en-US" sz="1900" b="1" dirty="0"/>
              <a:t>ソ連異論派、とくに本書を判断をひとつの前提に」</a:t>
            </a:r>
            <a:endParaRPr lang="en-US" altLang="ja-JP" sz="1900" b="1" dirty="0"/>
          </a:p>
          <a:p>
            <a:pPr marL="0" indent="0">
              <a:buNone/>
            </a:pPr>
            <a:endParaRPr lang="en-US" altLang="ja-JP" sz="1900" b="1" dirty="0"/>
          </a:p>
          <a:p>
            <a:pPr marL="0" indent="0">
              <a:buNone/>
            </a:pPr>
            <a:r>
              <a:rPr lang="ja-JP" altLang="en-US" sz="1800" b="1" dirty="0"/>
              <a:t>３．ロイはその後もタイプ稿をたえず改訂</a:t>
            </a:r>
            <a:endParaRPr lang="en-US" altLang="ja-JP" sz="1800" b="1" dirty="0"/>
          </a:p>
          <a:p>
            <a:pPr marL="0" indent="0">
              <a:buNone/>
            </a:pPr>
            <a:r>
              <a:rPr lang="ja-JP" altLang="en-US" sz="1800" b="1" dirty="0"/>
              <a:t>　　　①タッカー・コーエン子弟、スヴァーリン、コンクェスト、ボッファらのソ連研究</a:t>
            </a:r>
            <a:endParaRPr lang="en-US" altLang="ja-JP" sz="1800" b="1" dirty="0"/>
          </a:p>
          <a:p>
            <a:pPr marL="0" indent="0">
              <a:buNone/>
            </a:pPr>
            <a:r>
              <a:rPr lang="ja-JP" altLang="en-US" sz="1800" b="1" dirty="0"/>
              <a:t>　　　②ソルジェニーツィンやギンズブルグ、シャラーモフらのサミズダート監獄小説</a:t>
            </a:r>
            <a:endParaRPr lang="en-US" altLang="ja-JP" sz="1800" b="1" dirty="0"/>
          </a:p>
          <a:p>
            <a:pPr marL="0" indent="0">
              <a:buNone/>
            </a:pPr>
            <a:r>
              <a:rPr lang="ja-JP" altLang="en-US" sz="1800" b="1" dirty="0"/>
              <a:t>　　　　これら西側研究家、監獄文学者らとの交流をふまえ、また、</a:t>
            </a:r>
            <a:endParaRPr lang="en-US" altLang="ja-JP" sz="1800" b="1" dirty="0"/>
          </a:p>
          <a:p>
            <a:pPr marL="0" indent="0">
              <a:buNone/>
            </a:pPr>
            <a:r>
              <a:rPr lang="ja-JP" altLang="en-US" sz="1800" b="1" dirty="0"/>
              <a:t>　　　③自著</a:t>
            </a:r>
            <a:r>
              <a:rPr lang="en-US" altLang="ja-JP" sz="1800" b="1" dirty="0"/>
              <a:t>『</a:t>
            </a:r>
            <a:r>
              <a:rPr lang="ja-JP" altLang="en-US" sz="1800" b="1" dirty="0"/>
              <a:t>社会主義的民主主義</a:t>
            </a:r>
            <a:r>
              <a:rPr lang="en-US" altLang="ja-JP" sz="1800" b="1" dirty="0"/>
              <a:t>』『</a:t>
            </a:r>
            <a:r>
              <a:rPr lang="ja-JP" altLang="en-US" sz="1800" b="1" dirty="0"/>
              <a:t>スターリンとスターリン主義</a:t>
            </a:r>
            <a:r>
              <a:rPr lang="en-US" altLang="ja-JP" sz="1800" b="1" dirty="0"/>
              <a:t>』『</a:t>
            </a:r>
            <a:r>
              <a:rPr lang="ja-JP" altLang="en-US" sz="1800" b="1" dirty="0"/>
              <a:t>十月革命</a:t>
            </a:r>
            <a:r>
              <a:rPr lang="en-US" altLang="ja-JP" sz="1800" b="1" dirty="0"/>
              <a:t>』『</a:t>
            </a:r>
            <a:r>
              <a:rPr lang="ja-JP" altLang="en-US" sz="1800" b="1" dirty="0"/>
              <a:t>フ　</a:t>
            </a:r>
            <a:endParaRPr lang="en-US" altLang="ja-JP" sz="1800" b="1" dirty="0"/>
          </a:p>
          <a:p>
            <a:pPr marL="0" indent="0">
              <a:buNone/>
            </a:pPr>
            <a:r>
              <a:rPr lang="ja-JP" altLang="en-US" sz="1800" b="1" dirty="0"/>
              <a:t>　　　　ルシチョフ権力の時代（共著）</a:t>
            </a:r>
            <a:r>
              <a:rPr lang="en-US" altLang="ja-JP" sz="1800" b="1" dirty="0"/>
              <a:t>』</a:t>
            </a:r>
            <a:r>
              <a:rPr lang="ja-JP" altLang="en-US" sz="1800" b="1" dirty="0"/>
              <a:t>（</a:t>
            </a:r>
            <a:r>
              <a:rPr lang="en-US" altLang="ja-JP" sz="1800" b="1" dirty="0"/>
              <a:t>『</a:t>
            </a:r>
            <a:r>
              <a:rPr lang="ja-JP" altLang="en-US" sz="1800" b="1" dirty="0"/>
              <a:t>ソヴィエト農業（ジョレス）</a:t>
            </a:r>
            <a:r>
              <a:rPr lang="en-US" altLang="ja-JP" sz="1800" b="1" dirty="0"/>
              <a:t>』</a:t>
            </a:r>
            <a:r>
              <a:rPr lang="ja-JP" altLang="en-US" sz="1800" b="1" dirty="0"/>
              <a:t>）等の成果を組込み、</a:t>
            </a:r>
            <a:endParaRPr lang="en-US" altLang="ja-JP" sz="1800" b="1" dirty="0"/>
          </a:p>
          <a:p>
            <a:pPr marL="0" indent="0">
              <a:buNone/>
            </a:pPr>
            <a:r>
              <a:rPr lang="ja-JP" altLang="en-US" sz="1800" b="1" dirty="0"/>
              <a:t>　　　　　（ロイのブハーリン研究（コーエン）／トロツキー研究（反対派通報）も深化）</a:t>
            </a:r>
            <a:endParaRPr lang="en-US" altLang="ja-JP" sz="1800" b="1" dirty="0"/>
          </a:p>
          <a:p>
            <a:pPr marL="0" indent="0">
              <a:buNone/>
            </a:pPr>
            <a:r>
              <a:rPr lang="ja-JP" altLang="en-US" sz="1800" b="1" dirty="0"/>
              <a:t>　　　④ロイに寄せられ</a:t>
            </a:r>
            <a:r>
              <a:rPr lang="en-US" altLang="ja-JP" sz="1800" b="1" dirty="0"/>
              <a:t>or</a:t>
            </a:r>
            <a:r>
              <a:rPr lang="ja-JP" altLang="en-US" sz="1800" b="1" dirty="0"/>
              <a:t>託される手稿、回想、⑤作家らのコレクションなどを踏まえ、　</a:t>
            </a:r>
            <a:endParaRPr lang="en-US" altLang="ja-JP" sz="1800" b="1" dirty="0"/>
          </a:p>
          <a:p>
            <a:pPr marL="0" indent="0">
              <a:buNone/>
            </a:pPr>
            <a:r>
              <a:rPr lang="ja-JP" altLang="en-US" sz="1800" b="1" dirty="0"/>
              <a:t>　　　　</a:t>
            </a:r>
            <a:r>
              <a:rPr lang="en-US" altLang="ja-JP" sz="1800" b="1" dirty="0"/>
              <a:t>1989</a:t>
            </a:r>
            <a:r>
              <a:rPr lang="ja-JP" altLang="en-US" sz="1800" b="1" dirty="0"/>
              <a:t>年に、</a:t>
            </a:r>
            <a:r>
              <a:rPr lang="en-US" altLang="ja-JP" sz="1800" b="1" dirty="0"/>
              <a:t>68</a:t>
            </a:r>
            <a:r>
              <a:rPr lang="ja-JP" altLang="en-US" sz="1800" b="1" dirty="0"/>
              <a:t>年原著を大幅に増補改訂したのが現代思潮新社版の底本</a:t>
            </a:r>
            <a:endParaRPr lang="en-US" altLang="ja-JP" sz="1800" b="1" dirty="0"/>
          </a:p>
          <a:p>
            <a:pPr marL="0" indent="0">
              <a:buNone/>
            </a:pPr>
            <a:endParaRPr lang="en-US" altLang="ja-JP" sz="1800" b="1" dirty="0">
              <a:solidFill>
                <a:srgbClr val="3333FF"/>
              </a:solidFill>
            </a:endParaRPr>
          </a:p>
          <a:p>
            <a:pPr marL="0" indent="0">
              <a:buNone/>
            </a:pPr>
            <a:endParaRPr lang="en-US" altLang="ja-JP" sz="1800" b="1" dirty="0">
              <a:solidFill>
                <a:srgbClr val="3333FF"/>
              </a:solidFill>
            </a:endParaRPr>
          </a:p>
          <a:p>
            <a:pPr marL="0" indent="0">
              <a:buNone/>
            </a:pPr>
            <a:endParaRPr lang="en-US" altLang="ja-JP" sz="2000" b="1" dirty="0">
              <a:solidFill>
                <a:srgbClr val="3333FF"/>
              </a:solidFill>
            </a:endParaRPr>
          </a:p>
          <a:p>
            <a:pPr marL="0" indent="0">
              <a:buNone/>
            </a:pPr>
            <a:endParaRPr lang="en-US" altLang="ja-JP" sz="2000" b="1" dirty="0">
              <a:solidFill>
                <a:srgbClr val="3333FF"/>
              </a:solidFill>
            </a:endParaRPr>
          </a:p>
          <a:p>
            <a:pPr marL="0" indent="0">
              <a:buNone/>
            </a:pPr>
            <a:endParaRPr lang="en-US" altLang="ja-JP" sz="2000" b="1" dirty="0">
              <a:solidFill>
                <a:srgbClr val="3333FF"/>
              </a:solidFill>
            </a:endParaRPr>
          </a:p>
          <a:p>
            <a:pPr marL="0" indent="0">
              <a:buNone/>
            </a:pPr>
            <a:endParaRPr lang="en-US" altLang="ja-JP" sz="2000" b="1" dirty="0">
              <a:solidFill>
                <a:srgbClr val="3333FF"/>
              </a:solidFill>
            </a:endParaRPr>
          </a:p>
          <a:p>
            <a:pPr marL="0" indent="0">
              <a:buNone/>
            </a:pPr>
            <a:endParaRPr kumimoji="1" lang="ja-JP" altLang="en-US" dirty="0"/>
          </a:p>
        </p:txBody>
      </p:sp>
    </p:spTree>
    <p:extLst>
      <p:ext uri="{BB962C8B-B14F-4D97-AF65-F5344CB8AC3E}">
        <p14:creationId xmlns:p14="http://schemas.microsoft.com/office/powerpoint/2010/main" val="2295275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541DDC4-4603-413E-BB86-022B9BB5F02F}"/>
              </a:ext>
            </a:extLst>
          </p:cNvPr>
          <p:cNvSpPr>
            <a:spLocks noGrp="1"/>
          </p:cNvSpPr>
          <p:nvPr>
            <p:ph idx="1"/>
          </p:nvPr>
        </p:nvSpPr>
        <p:spPr>
          <a:xfrm>
            <a:off x="107504" y="332656"/>
            <a:ext cx="8928992" cy="6264696"/>
          </a:xfrm>
        </p:spPr>
        <p:txBody>
          <a:bodyPr>
            <a:normAutofit fontScale="92500" lnSpcReduction="20000"/>
          </a:bodyPr>
          <a:lstStyle/>
          <a:p>
            <a:pPr marL="0" indent="0">
              <a:buNone/>
            </a:pPr>
            <a:r>
              <a:rPr lang="ja-JP" altLang="en-US" sz="2000" b="1" dirty="0"/>
              <a:t>４．</a:t>
            </a:r>
            <a:r>
              <a:rPr lang="en-US" altLang="ja-JP" sz="2000" b="1" dirty="0"/>
              <a:t>89</a:t>
            </a:r>
            <a:r>
              <a:rPr lang="ja-JP" altLang="en-US" sz="2000" b="1" dirty="0"/>
              <a:t>年増補改訂版のスタンス</a:t>
            </a:r>
            <a:r>
              <a:rPr lang="ja-JP" altLang="en-US" sz="2000" b="1" dirty="0">
                <a:solidFill>
                  <a:srgbClr val="3333FF"/>
                </a:solidFill>
                <a:highlight>
                  <a:srgbClr val="FFFF00"/>
                </a:highlight>
              </a:rPr>
              <a:t>（</a:t>
            </a:r>
            <a:r>
              <a:rPr lang="en-US" altLang="ja-JP" sz="2000" b="1" dirty="0">
                <a:solidFill>
                  <a:srgbClr val="3333FF"/>
                </a:solidFill>
                <a:highlight>
                  <a:srgbClr val="FFFF00"/>
                </a:highlight>
              </a:rPr>
              <a:t>70s</a:t>
            </a:r>
            <a:r>
              <a:rPr lang="ja-JP" altLang="en-US" sz="2000" b="1" dirty="0">
                <a:solidFill>
                  <a:srgbClr val="3333FF"/>
                </a:solidFill>
                <a:highlight>
                  <a:srgbClr val="FFFF00"/>
                </a:highlight>
              </a:rPr>
              <a:t>の変化：参照　共著</a:t>
            </a:r>
            <a:r>
              <a:rPr lang="en-US" altLang="ja-JP" sz="2000" b="1" dirty="0">
                <a:solidFill>
                  <a:srgbClr val="3333FF"/>
                </a:solidFill>
                <a:highlight>
                  <a:srgbClr val="FFFF00"/>
                </a:highlight>
              </a:rPr>
              <a:t>『</a:t>
            </a:r>
            <a:r>
              <a:rPr lang="ja-JP" altLang="en-US" sz="2000" b="1" dirty="0">
                <a:solidFill>
                  <a:srgbClr val="3333FF"/>
                </a:solidFill>
                <a:highlight>
                  <a:srgbClr val="FFFF00"/>
                </a:highlight>
              </a:rPr>
              <a:t>回想－</a:t>
            </a:r>
            <a:r>
              <a:rPr lang="en-US" altLang="ja-JP" sz="2000" b="1" dirty="0">
                <a:solidFill>
                  <a:srgbClr val="3333FF"/>
                </a:solidFill>
                <a:highlight>
                  <a:srgbClr val="FFFF00"/>
                </a:highlight>
              </a:rPr>
              <a:t>1925-2010』p.279</a:t>
            </a:r>
            <a:r>
              <a:rPr lang="ja-JP" altLang="en-US" sz="2000" b="1" dirty="0">
                <a:solidFill>
                  <a:srgbClr val="3333FF"/>
                </a:solidFill>
                <a:highlight>
                  <a:srgbClr val="FFFF00"/>
                </a:highlight>
              </a:rPr>
              <a:t>）</a:t>
            </a:r>
            <a:endParaRPr lang="en-US" altLang="ja-JP" sz="2000" b="1" dirty="0">
              <a:solidFill>
                <a:srgbClr val="3333FF"/>
              </a:solidFill>
              <a:highlight>
                <a:srgbClr val="FFFF00"/>
              </a:highlight>
            </a:endParaRPr>
          </a:p>
          <a:p>
            <a:pPr marL="0" indent="0">
              <a:buNone/>
            </a:pPr>
            <a:r>
              <a:rPr lang="ja-JP" altLang="en-US" sz="2100" dirty="0"/>
              <a:t>　　　</a:t>
            </a:r>
            <a:endParaRPr lang="en-US" altLang="ja-JP" sz="2100" dirty="0"/>
          </a:p>
          <a:p>
            <a:pPr marL="0" indent="0">
              <a:buNone/>
            </a:pPr>
            <a:r>
              <a:rPr lang="ja-JP" altLang="en-US" sz="1900" dirty="0"/>
              <a:t>　　　　　</a:t>
            </a:r>
            <a:r>
              <a:rPr lang="ja-JP" altLang="ja-JP" sz="1900" dirty="0"/>
              <a:t>ソ連の民主化を唱えてはいても、性急な変化を望んだことはない。過去の惰性は</a:t>
            </a:r>
            <a:r>
              <a:rPr lang="ja-JP" altLang="en-US" sz="1900" dirty="0"/>
              <a:t>　</a:t>
            </a:r>
            <a:endParaRPr lang="en-US" altLang="ja-JP" sz="1900" dirty="0"/>
          </a:p>
          <a:p>
            <a:pPr marL="0" indent="0">
              <a:buNone/>
            </a:pPr>
            <a:r>
              <a:rPr lang="ja-JP" altLang="en-US" sz="1900" dirty="0"/>
              <a:t>　　　</a:t>
            </a:r>
            <a:r>
              <a:rPr lang="ja-JP" altLang="ja-JP" sz="1900" dirty="0"/>
              <a:t>あまりにも重く、体制は依然としてあまりにも堅固だった・・・</a:t>
            </a:r>
            <a:r>
              <a:rPr lang="ja-JP" altLang="ja-JP" sz="1900" dirty="0">
                <a:solidFill>
                  <a:srgbClr val="3333FF"/>
                </a:solidFill>
                <a:highlight>
                  <a:srgbClr val="FFFF00"/>
                </a:highlight>
              </a:rPr>
              <a:t>わたしが革命ではなく</a:t>
            </a:r>
            <a:r>
              <a:rPr lang="ja-JP" altLang="en-US" sz="1900" dirty="0">
                <a:solidFill>
                  <a:srgbClr val="3333FF"/>
                </a:solidFill>
                <a:highlight>
                  <a:srgbClr val="FFFF00"/>
                </a:highlight>
              </a:rPr>
              <a:t>、</a:t>
            </a:r>
            <a:endParaRPr lang="en-US" altLang="ja-JP" sz="1900" dirty="0">
              <a:solidFill>
                <a:srgbClr val="3333FF"/>
              </a:solidFill>
              <a:highlight>
                <a:srgbClr val="FFFF00"/>
              </a:highlight>
            </a:endParaRPr>
          </a:p>
          <a:p>
            <a:pPr marL="0" indent="0">
              <a:buNone/>
            </a:pPr>
            <a:r>
              <a:rPr lang="ja-JP" altLang="en-US" sz="1900" dirty="0">
                <a:solidFill>
                  <a:srgbClr val="3333FF"/>
                </a:solidFill>
                <a:highlight>
                  <a:srgbClr val="FFFF00"/>
                </a:highlight>
              </a:rPr>
              <a:t>　　　</a:t>
            </a:r>
            <a:r>
              <a:rPr lang="ja-JP" altLang="ja-JP" sz="1900" dirty="0">
                <a:solidFill>
                  <a:srgbClr val="3333FF"/>
                </a:solidFill>
                <a:highlight>
                  <a:srgbClr val="FFFF00"/>
                </a:highlight>
              </a:rPr>
              <a:t>進化を支持する者だというのはわかりにくいかもしれない。</a:t>
            </a:r>
            <a:r>
              <a:rPr lang="ja-JP" altLang="ja-JP" sz="1900" dirty="0"/>
              <a:t>しかし現状はそう判断</a:t>
            </a:r>
            <a:r>
              <a:rPr lang="ja-JP" altLang="en-US" sz="1900" dirty="0"/>
              <a:t>　　</a:t>
            </a:r>
            <a:endParaRPr lang="en-US" altLang="ja-JP" sz="1900" dirty="0"/>
          </a:p>
          <a:p>
            <a:pPr marL="0" indent="0">
              <a:buNone/>
            </a:pPr>
            <a:r>
              <a:rPr lang="ja-JP" altLang="en-US" sz="1900" dirty="0"/>
              <a:t>　　　す</a:t>
            </a:r>
            <a:r>
              <a:rPr lang="ja-JP" altLang="ja-JP" sz="1900" dirty="0"/>
              <a:t>るしかないとわたしは考える・・・</a:t>
            </a:r>
            <a:r>
              <a:rPr lang="en-US" altLang="ja-JP" sz="1900" dirty="0"/>
              <a:t>(1978</a:t>
            </a:r>
            <a:r>
              <a:rPr lang="ja-JP" altLang="en-US" sz="1900" dirty="0"/>
              <a:t>年稿</a:t>
            </a:r>
            <a:r>
              <a:rPr lang="en-US" altLang="ja-JP" sz="1900" dirty="0"/>
              <a:t>)</a:t>
            </a:r>
            <a:endParaRPr lang="ja-JP" altLang="ja-JP" sz="1900" dirty="0"/>
          </a:p>
          <a:p>
            <a:pPr marL="0" indent="0">
              <a:buNone/>
            </a:pPr>
            <a:endParaRPr lang="en-US" altLang="ja-JP" sz="2000" b="1" dirty="0"/>
          </a:p>
          <a:p>
            <a:pPr marL="0" indent="0">
              <a:buNone/>
            </a:pPr>
            <a:r>
              <a:rPr lang="ja-JP" altLang="en-US" sz="2000" b="1" dirty="0"/>
              <a:t> 　 ロイの選択肢的方法：現実的に可能な</a:t>
            </a:r>
            <a:r>
              <a:rPr lang="en-US" altLang="ja-JP" sz="2000" b="1" dirty="0"/>
              <a:t>Alternative</a:t>
            </a:r>
            <a:r>
              <a:rPr lang="ja-JP" altLang="en-US" sz="2000" b="1" dirty="0"/>
              <a:t>：</a:t>
            </a:r>
            <a:r>
              <a:rPr lang="ja-JP" altLang="en-US" sz="2000" b="1" dirty="0">
                <a:solidFill>
                  <a:srgbClr val="3333FF"/>
                </a:solidFill>
              </a:rPr>
              <a:t>ロイ著</a:t>
            </a:r>
            <a:r>
              <a:rPr lang="en-US" altLang="ja-JP" sz="2000" b="1" dirty="0">
                <a:solidFill>
                  <a:srgbClr val="3333FF"/>
                </a:solidFill>
              </a:rPr>
              <a:t>『</a:t>
            </a:r>
            <a:r>
              <a:rPr lang="ja-JP" altLang="en-US" sz="2000" b="1" dirty="0">
                <a:solidFill>
                  <a:srgbClr val="3333FF"/>
                </a:solidFill>
              </a:rPr>
              <a:t>十月革命</a:t>
            </a:r>
            <a:r>
              <a:rPr lang="en-US" altLang="ja-JP" sz="2000" b="1" dirty="0">
                <a:solidFill>
                  <a:srgbClr val="3333FF"/>
                </a:solidFill>
              </a:rPr>
              <a:t>』(1979)</a:t>
            </a:r>
          </a:p>
          <a:p>
            <a:pPr marL="0" indent="0">
              <a:buNone/>
            </a:pPr>
            <a:r>
              <a:rPr lang="ja-JP" altLang="en-US" sz="2000" b="1" dirty="0"/>
              <a:t>　　　目的論的、あるいは「実現史観」的な解釈　　　　</a:t>
            </a:r>
            <a:r>
              <a:rPr lang="ja-JP" altLang="en-US" sz="2000" b="1" dirty="0">
                <a:highlight>
                  <a:srgbClr val="FFFF00"/>
                </a:highlight>
              </a:rPr>
              <a:t>　</a:t>
            </a:r>
            <a:r>
              <a:rPr lang="ja-JP" altLang="en-US" sz="1700" dirty="0">
                <a:solidFill>
                  <a:srgbClr val="3333FF"/>
                </a:solidFill>
                <a:highlight>
                  <a:srgbClr val="FFFF00"/>
                </a:highlight>
              </a:rPr>
              <a:t>（石井規衛「訳者解説」参照）</a:t>
            </a:r>
            <a:endParaRPr lang="en-US" altLang="ja-JP" sz="1700" dirty="0">
              <a:solidFill>
                <a:srgbClr val="3333FF"/>
              </a:solidFill>
              <a:highlight>
                <a:srgbClr val="FFFF00"/>
              </a:highlight>
            </a:endParaRPr>
          </a:p>
          <a:p>
            <a:pPr marL="0" indent="0">
              <a:buNone/>
            </a:pPr>
            <a:r>
              <a:rPr lang="ja-JP" altLang="en-US" sz="2000" b="1" dirty="0"/>
              <a:t>　　　単線的な「建設史観」的解釈への批判</a:t>
            </a:r>
            <a:endParaRPr lang="en-US" altLang="ja-JP" sz="2000" b="1" dirty="0"/>
          </a:p>
          <a:p>
            <a:pPr marL="0" indent="0">
              <a:buNone/>
            </a:pPr>
            <a:r>
              <a:rPr lang="ja-JP" altLang="en-US" sz="2000" b="1" dirty="0"/>
              <a:t>　　　（内戦はボリシェヴィキ政権の「誤った政策」に起因／「憲法制定議会」解散）</a:t>
            </a:r>
            <a:endParaRPr lang="en-US" altLang="ja-JP" sz="2000" b="1" dirty="0"/>
          </a:p>
          <a:p>
            <a:pPr marL="0" indent="0">
              <a:buNone/>
            </a:pPr>
            <a:endParaRPr lang="en-US" altLang="ja-JP" sz="2000" b="1" dirty="0"/>
          </a:p>
          <a:p>
            <a:pPr marL="0" indent="0">
              <a:buNone/>
            </a:pPr>
            <a:r>
              <a:rPr lang="ja-JP" altLang="en-US" sz="2000" b="1" dirty="0"/>
              <a:t>５．</a:t>
            </a:r>
            <a:r>
              <a:rPr lang="en-US" altLang="ja-JP" sz="2000" b="1" dirty="0"/>
              <a:t>68</a:t>
            </a:r>
            <a:r>
              <a:rPr lang="ja-JP" altLang="en-US" sz="2000" b="1" dirty="0"/>
              <a:t>年版との対比でみた</a:t>
            </a:r>
            <a:r>
              <a:rPr lang="en-US" altLang="ja-JP" sz="2000" b="1" dirty="0"/>
              <a:t>89</a:t>
            </a:r>
            <a:r>
              <a:rPr lang="ja-JP" altLang="en-US" sz="2000" b="1" dirty="0"/>
              <a:t>年増補改訂（例）</a:t>
            </a:r>
            <a:endParaRPr lang="en-US" altLang="ja-JP" sz="2000" b="1" dirty="0"/>
          </a:p>
          <a:p>
            <a:pPr marL="0" indent="0">
              <a:buNone/>
            </a:pPr>
            <a:r>
              <a:rPr lang="ja-JP" altLang="en-US" sz="2000" b="1" dirty="0"/>
              <a:t>　　　ソルジェニーツィン</a:t>
            </a:r>
            <a:r>
              <a:rPr lang="en-US" altLang="ja-JP" sz="2000" b="1" dirty="0"/>
              <a:t>『</a:t>
            </a:r>
            <a:r>
              <a:rPr lang="ja-JP" altLang="en-US" sz="2000" b="1" dirty="0"/>
              <a:t>収容所群島</a:t>
            </a:r>
            <a:r>
              <a:rPr lang="en-US" altLang="ja-JP" sz="2000" b="1" dirty="0"/>
              <a:t>』</a:t>
            </a:r>
            <a:r>
              <a:rPr lang="ja-JP" altLang="en-US" sz="2000" b="1" dirty="0"/>
              <a:t>の紹介と批判</a:t>
            </a:r>
            <a:endParaRPr lang="en-US" altLang="ja-JP" sz="2000" b="1" dirty="0"/>
          </a:p>
          <a:p>
            <a:pPr marL="0" indent="0">
              <a:buNone/>
            </a:pPr>
            <a:r>
              <a:rPr lang="ja-JP" altLang="en-US" sz="2000" b="1" dirty="0"/>
              <a:t>　　　ミハイル・ヴォスレンスキー</a:t>
            </a:r>
            <a:r>
              <a:rPr lang="en-US" altLang="ja-JP" sz="2000" b="1" dirty="0"/>
              <a:t>『</a:t>
            </a:r>
            <a:r>
              <a:rPr lang="ja-JP" altLang="en-US" sz="2000" b="1" dirty="0"/>
              <a:t>ノメンクラツーラ</a:t>
            </a:r>
            <a:r>
              <a:rPr lang="en-US" altLang="ja-JP" sz="2000" b="1" dirty="0"/>
              <a:t>』</a:t>
            </a:r>
            <a:r>
              <a:rPr lang="ja-JP" altLang="en-US" sz="1900" b="1" dirty="0">
                <a:solidFill>
                  <a:srgbClr val="3333FF"/>
                </a:solidFill>
                <a:highlight>
                  <a:srgbClr val="FFFF00"/>
                </a:highlight>
              </a:rPr>
              <a:t>（英語版ジラス序文）</a:t>
            </a:r>
            <a:endParaRPr lang="en-US" altLang="ja-JP" sz="1900" b="1" dirty="0">
              <a:solidFill>
                <a:srgbClr val="3333FF"/>
              </a:solidFill>
              <a:highlight>
                <a:srgbClr val="FFFF00"/>
              </a:highlight>
            </a:endParaRPr>
          </a:p>
          <a:p>
            <a:pPr marL="0" indent="0">
              <a:buNone/>
            </a:pPr>
            <a:r>
              <a:rPr lang="ja-JP" altLang="en-US" sz="2000" b="1" dirty="0"/>
              <a:t>　　　ギンズブルグらの新たな監獄文学サミズダート</a:t>
            </a:r>
            <a:endParaRPr lang="en-US" altLang="ja-JP" sz="2000" b="1" dirty="0"/>
          </a:p>
          <a:p>
            <a:pPr marL="0" indent="0">
              <a:buNone/>
            </a:pPr>
            <a:r>
              <a:rPr lang="ja-JP" altLang="en-US" sz="2000" b="1" dirty="0"/>
              <a:t>　　　ミロヴァン・ジラス</a:t>
            </a:r>
            <a:r>
              <a:rPr lang="en-US" altLang="ja-JP" sz="2000" b="1" dirty="0"/>
              <a:t>『</a:t>
            </a:r>
            <a:r>
              <a:rPr lang="ja-JP" altLang="en-US" sz="2000" b="1" dirty="0"/>
              <a:t>スターリンとの対話</a:t>
            </a:r>
            <a:r>
              <a:rPr lang="en-US" altLang="ja-JP" sz="2000" b="1" dirty="0"/>
              <a:t>』</a:t>
            </a:r>
            <a:r>
              <a:rPr lang="ja-JP" altLang="en-US" sz="2000" b="1" dirty="0"/>
              <a:t>の積極評価　　</a:t>
            </a:r>
            <a:r>
              <a:rPr lang="ja-JP" altLang="en-US" sz="1600" dirty="0">
                <a:highlight>
                  <a:srgbClr val="FFFF00"/>
                </a:highlight>
              </a:rPr>
              <a:t>（スターリン体制の</a:t>
            </a:r>
            <a:r>
              <a:rPr lang="ja-JP" altLang="en-US" sz="1600" dirty="0">
                <a:solidFill>
                  <a:srgbClr val="3333FF"/>
                </a:solidFill>
                <a:highlight>
                  <a:srgbClr val="FFFF00"/>
                </a:highlight>
              </a:rPr>
              <a:t>「内部告発」</a:t>
            </a:r>
            <a:r>
              <a:rPr lang="ja-JP" altLang="en-US" sz="1600" dirty="0">
                <a:highlight>
                  <a:srgbClr val="FFFF00"/>
                </a:highlight>
              </a:rPr>
              <a:t>）</a:t>
            </a:r>
            <a:endParaRPr lang="en-US" altLang="ja-JP" sz="1600" dirty="0">
              <a:highlight>
                <a:srgbClr val="FFFF00"/>
              </a:highlight>
            </a:endParaRPr>
          </a:p>
          <a:p>
            <a:pPr marL="0" indent="0">
              <a:buNone/>
            </a:pPr>
            <a:r>
              <a:rPr lang="ja-JP" altLang="en-US" sz="2000" b="1" dirty="0"/>
              <a:t>　　　アーサー・ケストラー</a:t>
            </a:r>
            <a:r>
              <a:rPr lang="en-US" altLang="ja-JP" sz="2000" b="1" dirty="0"/>
              <a:t>『</a:t>
            </a:r>
            <a:r>
              <a:rPr lang="ja-JP" altLang="en-US" sz="2000" b="1" dirty="0"/>
              <a:t>真昼の暗黒</a:t>
            </a:r>
            <a:r>
              <a:rPr lang="en-US" altLang="ja-JP" sz="2000" b="1" dirty="0"/>
              <a:t>』</a:t>
            </a:r>
            <a:r>
              <a:rPr lang="ja-JP" altLang="en-US" sz="2000" b="1" dirty="0"/>
              <a:t>の積極評価</a:t>
            </a:r>
            <a:endParaRPr lang="en-US" altLang="ja-JP" sz="2000" b="1" dirty="0"/>
          </a:p>
          <a:p>
            <a:pPr marL="0" indent="0">
              <a:buNone/>
            </a:pPr>
            <a:r>
              <a:rPr lang="ja-JP" altLang="en-US" sz="2000" b="1" dirty="0"/>
              <a:t>　　　バートランド・ラッセル</a:t>
            </a:r>
            <a:r>
              <a:rPr lang="en-US" altLang="ja-JP" sz="2000" b="1" dirty="0"/>
              <a:t>『</a:t>
            </a:r>
            <a:r>
              <a:rPr lang="ja-JP" altLang="en-US" sz="2000" b="1" dirty="0"/>
              <a:t>ロシア共産主義</a:t>
            </a:r>
            <a:r>
              <a:rPr lang="en-US" altLang="ja-JP" sz="2000" b="1" dirty="0"/>
              <a:t>』</a:t>
            </a:r>
            <a:r>
              <a:rPr lang="ja-JP" altLang="en-US" sz="2000" b="1" dirty="0"/>
              <a:t>　</a:t>
            </a:r>
            <a:r>
              <a:rPr lang="ja-JP" altLang="en-US" sz="1700" dirty="0">
                <a:solidFill>
                  <a:srgbClr val="3333FF"/>
                </a:solidFill>
                <a:highlight>
                  <a:srgbClr val="FFFF00"/>
                </a:highlight>
              </a:rPr>
              <a:t>（内戦期のロシア視察）</a:t>
            </a:r>
            <a:endParaRPr lang="en-US" altLang="ja-JP" sz="1700" dirty="0">
              <a:solidFill>
                <a:srgbClr val="3333FF"/>
              </a:solidFill>
              <a:highlight>
                <a:srgbClr val="FFFF00"/>
              </a:highlight>
            </a:endParaRPr>
          </a:p>
          <a:p>
            <a:pPr marL="0" indent="0">
              <a:buNone/>
            </a:pPr>
            <a:r>
              <a:rPr lang="ja-JP" altLang="en-US" sz="2000" b="1" dirty="0"/>
              <a:t>　　　</a:t>
            </a:r>
            <a:endParaRPr lang="en-US" altLang="ja-JP" sz="2000" b="1" dirty="0"/>
          </a:p>
          <a:p>
            <a:pPr marL="0" indent="0">
              <a:buNone/>
            </a:pPr>
            <a:r>
              <a:rPr lang="ja-JP" altLang="en-US" sz="2000" b="1" dirty="0"/>
              <a:t>　　　</a:t>
            </a:r>
            <a:endParaRPr lang="en-US" altLang="ja-JP" sz="2000" b="1" dirty="0"/>
          </a:p>
          <a:p>
            <a:pPr marL="0" indent="0">
              <a:buNone/>
            </a:pPr>
            <a:endParaRPr lang="en-US" altLang="ja-JP" sz="2000" b="1" dirty="0">
              <a:solidFill>
                <a:srgbClr val="3333FF"/>
              </a:solidFill>
            </a:endParaRPr>
          </a:p>
          <a:p>
            <a:endParaRPr kumimoji="1" lang="ja-JP" altLang="en-US" dirty="0"/>
          </a:p>
        </p:txBody>
      </p:sp>
    </p:spTree>
    <p:extLst>
      <p:ext uri="{BB962C8B-B14F-4D97-AF65-F5344CB8AC3E}">
        <p14:creationId xmlns:p14="http://schemas.microsoft.com/office/powerpoint/2010/main" val="2704100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3541DDC4-4603-413E-BB86-022B9BB5F02F}"/>
              </a:ext>
            </a:extLst>
          </p:cNvPr>
          <p:cNvSpPr>
            <a:spLocks noGrp="1"/>
          </p:cNvSpPr>
          <p:nvPr>
            <p:ph idx="1"/>
          </p:nvPr>
        </p:nvSpPr>
        <p:spPr>
          <a:xfrm>
            <a:off x="107504" y="332656"/>
            <a:ext cx="8928992" cy="6264696"/>
          </a:xfrm>
        </p:spPr>
        <p:txBody>
          <a:bodyPr>
            <a:normAutofit fontScale="92500" lnSpcReduction="10000"/>
          </a:bodyPr>
          <a:lstStyle/>
          <a:p>
            <a:pPr marL="0" indent="0">
              <a:buNone/>
            </a:pPr>
            <a:r>
              <a:rPr lang="ja-JP" altLang="en-US" sz="2000" b="1" dirty="0"/>
              <a:t>６．</a:t>
            </a:r>
            <a:r>
              <a:rPr lang="en-US" altLang="ja-JP" sz="2000" b="1" dirty="0"/>
              <a:t>89</a:t>
            </a:r>
            <a:r>
              <a:rPr lang="ja-JP" altLang="en-US" sz="2000" b="1" dirty="0"/>
              <a:t>年版第</a:t>
            </a:r>
            <a:r>
              <a:rPr lang="en-US" altLang="ja-JP" sz="2000" b="1" dirty="0"/>
              <a:t>11</a:t>
            </a:r>
            <a:r>
              <a:rPr lang="ja-JP" altLang="en-US" sz="2000" b="1" dirty="0"/>
              <a:t>章「スターリンの権力奪取を容易にした諸条件について」の変化</a:t>
            </a:r>
            <a:endParaRPr lang="en-US" altLang="ja-JP" sz="2000" b="1" dirty="0">
              <a:solidFill>
                <a:srgbClr val="3333FF"/>
              </a:solidFill>
              <a:highlight>
                <a:srgbClr val="FFFF00"/>
              </a:highlight>
            </a:endParaRPr>
          </a:p>
          <a:p>
            <a:pPr marL="0" indent="0">
              <a:buNone/>
            </a:pPr>
            <a:endParaRPr lang="en-US" altLang="ja-JP" sz="1800" dirty="0"/>
          </a:p>
          <a:p>
            <a:pPr marL="0" indent="0">
              <a:buNone/>
            </a:pPr>
            <a:r>
              <a:rPr lang="ja-JP" altLang="en-US" sz="1800" dirty="0"/>
              <a:t>　▽　「目的に手段を選ばないスターリン体制」を描いたケストラー作品の意義評価を明確に</a:t>
            </a:r>
            <a:endParaRPr lang="en-US" altLang="ja-JP" sz="1800" dirty="0"/>
          </a:p>
          <a:p>
            <a:pPr marL="0" indent="0">
              <a:buNone/>
            </a:pPr>
            <a:endParaRPr lang="en-US" altLang="ja-JP" sz="1800" dirty="0"/>
          </a:p>
          <a:p>
            <a:pPr marL="0" indent="0">
              <a:buNone/>
            </a:pPr>
            <a:r>
              <a:rPr lang="ja-JP" altLang="en-US" sz="1800" dirty="0"/>
              <a:t>ケストラー</a:t>
            </a:r>
            <a:r>
              <a:rPr lang="en-US" altLang="ja-JP" sz="1800" dirty="0"/>
              <a:t>『</a:t>
            </a:r>
            <a:r>
              <a:rPr lang="ja-JP" altLang="en-US" sz="1800" dirty="0"/>
              <a:t>暗黒</a:t>
            </a:r>
            <a:r>
              <a:rPr lang="en-US" altLang="ja-JP" sz="1800" dirty="0"/>
              <a:t>』</a:t>
            </a:r>
            <a:r>
              <a:rPr lang="ja-JP" altLang="en-US" sz="1800" dirty="0"/>
              <a:t>引用：小項目「社会主義革命における目的と手段の相互関係」</a:t>
            </a:r>
            <a:r>
              <a:rPr lang="en-US" altLang="ja-JP" sz="1800" dirty="0"/>
              <a:t>pp.245-6</a:t>
            </a:r>
          </a:p>
          <a:p>
            <a:pPr marL="0" indent="0">
              <a:buNone/>
            </a:pPr>
            <a:endParaRPr lang="en-US" altLang="ja-JP" sz="2100" dirty="0"/>
          </a:p>
          <a:p>
            <a:pPr marL="0" indent="0">
              <a:buNone/>
            </a:pPr>
            <a:r>
              <a:rPr lang="ja-JP" altLang="en-US" sz="2100" dirty="0"/>
              <a:t>　</a:t>
            </a:r>
            <a:r>
              <a:rPr lang="ja-JP" altLang="en-US" sz="1800" dirty="0"/>
              <a:t>三一版：「目的達成に手段を選ばないボリシャヴィキ」は西欧反ソ文献の愛好テーマ」</a:t>
            </a:r>
            <a:endParaRPr lang="en-US" altLang="ja-JP" sz="1800" dirty="0"/>
          </a:p>
          <a:p>
            <a:pPr marL="0" indent="0">
              <a:buNone/>
            </a:pPr>
            <a:r>
              <a:rPr lang="ja-JP" altLang="en-US" sz="1800" dirty="0"/>
              <a:t>　　　　　　「議論は</a:t>
            </a:r>
            <a:r>
              <a:rPr lang="en-US" altLang="ja-JP" sz="1800" dirty="0"/>
              <a:t>ML</a:t>
            </a:r>
            <a:r>
              <a:rPr lang="ja-JP" altLang="en-US" sz="1800" dirty="0"/>
              <a:t>主義のもっとも邪悪な誹謗。スターリン主義者の議論に酷似」の一例</a:t>
            </a:r>
            <a:endParaRPr lang="en-US" altLang="ja-JP" sz="1800" dirty="0"/>
          </a:p>
          <a:p>
            <a:pPr marL="0" indent="0">
              <a:buNone/>
            </a:pPr>
            <a:r>
              <a:rPr lang="ja-JP" altLang="en-US" sz="2100" dirty="0"/>
              <a:t>　選集版：「</a:t>
            </a:r>
            <a:r>
              <a:rPr lang="ja-JP" altLang="en-US" sz="1800" dirty="0"/>
              <a:t>ソヴィエトではケストラー作品は「中傷」だとされ、取調官の考えは</a:t>
            </a:r>
            <a:r>
              <a:rPr lang="en-US" altLang="ja-JP" sz="1800" dirty="0"/>
              <a:t>ML</a:t>
            </a:r>
            <a:r>
              <a:rPr lang="ja-JP" altLang="en-US" sz="1800" dirty="0"/>
              <a:t>倫理と何　</a:t>
            </a:r>
            <a:endParaRPr lang="en-US" altLang="ja-JP" sz="1800" dirty="0"/>
          </a:p>
          <a:p>
            <a:pPr marL="0" indent="0">
              <a:buNone/>
            </a:pPr>
            <a:r>
              <a:rPr lang="ja-JP" altLang="en-US" sz="1800" dirty="0"/>
              <a:t>（下</a:t>
            </a:r>
            <a:r>
              <a:rPr lang="en-US" altLang="ja-JP" sz="1800" dirty="0"/>
              <a:t>p.170</a:t>
            </a:r>
            <a:r>
              <a:rPr lang="ja-JP" altLang="en-US" sz="1800" dirty="0"/>
              <a:t>）　も共通点なしいといわれる」。だが、この取調官も「わが国作家のソヴィエト誌作品の主人公と同様、</a:t>
            </a:r>
            <a:r>
              <a:rPr lang="en-US" altLang="ja-JP" sz="1800" dirty="0"/>
              <a:t> ML</a:t>
            </a:r>
            <a:r>
              <a:rPr lang="ja-JP" altLang="en-US" sz="1800" dirty="0"/>
              <a:t>倫理と共通点を持たない。彼らの信条もスターリン主義者を満足」。</a:t>
            </a:r>
            <a:endParaRPr lang="en-US" altLang="ja-JP" sz="1800" dirty="0"/>
          </a:p>
          <a:p>
            <a:pPr marL="0" indent="0">
              <a:buNone/>
            </a:pPr>
            <a:r>
              <a:rPr lang="ja-JP" altLang="en-US" sz="1800" dirty="0"/>
              <a:t>　</a:t>
            </a:r>
            <a:endParaRPr lang="en-US" altLang="ja-JP" sz="2100" dirty="0"/>
          </a:p>
          <a:p>
            <a:pPr marL="0" indent="0">
              <a:buNone/>
            </a:pPr>
            <a:r>
              <a:rPr lang="ja-JP" altLang="en-US" sz="1800" dirty="0"/>
              <a:t>　▽　ロイは</a:t>
            </a:r>
            <a:r>
              <a:rPr lang="en-US" altLang="ja-JP" sz="1800" dirty="0"/>
              <a:t>11</a:t>
            </a:r>
            <a:r>
              <a:rPr lang="ja-JP" altLang="en-US" sz="1800" dirty="0"/>
              <a:t>章「社会主義革命における目的と手段の相互関係」で</a:t>
            </a:r>
            <a:endParaRPr lang="en-US" altLang="ja-JP" sz="1800" dirty="0"/>
          </a:p>
          <a:p>
            <a:pPr marL="0" indent="0">
              <a:buNone/>
            </a:pPr>
            <a:r>
              <a:rPr lang="ja-JP" altLang="en-US" sz="1800" dirty="0"/>
              <a:t>　　　　バートランド・ラッセル</a:t>
            </a:r>
            <a:r>
              <a:rPr lang="en-US" altLang="ja-JP" sz="1800" dirty="0"/>
              <a:t>『</a:t>
            </a:r>
            <a:r>
              <a:rPr lang="ja-JP" altLang="en-US" sz="1800" dirty="0"/>
              <a:t>ロシア共産主義</a:t>
            </a:r>
            <a:r>
              <a:rPr lang="en-US" altLang="ja-JP" sz="1800" dirty="0"/>
              <a:t>』</a:t>
            </a:r>
            <a:r>
              <a:rPr lang="ja-JP" altLang="en-US" sz="1800" dirty="0"/>
              <a:t>を引用。</a:t>
            </a:r>
            <a:r>
              <a:rPr lang="ja-JP" altLang="en-US" sz="1800" dirty="0">
                <a:solidFill>
                  <a:srgbClr val="3333FF"/>
                </a:solidFill>
                <a:highlight>
                  <a:srgbClr val="FFFF00"/>
                </a:highlight>
              </a:rPr>
              <a:t>（付属資料参照）</a:t>
            </a:r>
            <a:endParaRPr lang="en-US" altLang="ja-JP" sz="1800" dirty="0">
              <a:solidFill>
                <a:srgbClr val="3333FF"/>
              </a:solidFill>
              <a:highlight>
                <a:srgbClr val="FFFF00"/>
              </a:highlight>
            </a:endParaRPr>
          </a:p>
          <a:p>
            <a:pPr marL="0" indent="0">
              <a:buNone/>
            </a:pPr>
            <a:r>
              <a:rPr lang="ja-JP" altLang="en-US" sz="1800" dirty="0"/>
              <a:t>　　　　　　　　　　　　　　　　　　　　　</a:t>
            </a:r>
            <a:endParaRPr lang="en-US" altLang="ja-JP" sz="1800" dirty="0"/>
          </a:p>
          <a:p>
            <a:pPr marL="0" indent="0">
              <a:buNone/>
            </a:pPr>
            <a:r>
              <a:rPr lang="ja-JP" altLang="en-US" sz="1800" dirty="0"/>
              <a:t>　　　・戦争、とくに国内戦の欠陥は凄まじい。そうした社会主義の勝利に如何なる意味があるか。</a:t>
            </a:r>
            <a:endParaRPr lang="en-US" altLang="ja-JP" sz="2100" dirty="0"/>
          </a:p>
          <a:p>
            <a:pPr marL="0" indent="0">
              <a:buNone/>
            </a:pPr>
            <a:r>
              <a:rPr lang="ja-JP" altLang="en-US" sz="1700" dirty="0"/>
              <a:t>　　　・絶望的な闘いの中で文明が失われ、猜疑心、憎悪、残虐が人間関係で当たり前のようになる。</a:t>
            </a:r>
            <a:endParaRPr lang="en-US" altLang="ja-JP" sz="1700" dirty="0"/>
          </a:p>
          <a:p>
            <a:pPr marL="0" indent="0">
              <a:buNone/>
            </a:pPr>
            <a:r>
              <a:rPr lang="ja-JP" altLang="en-US" sz="1700" dirty="0"/>
              <a:t>　　　・戦争に勝つには権力の集中が必須。ボリシェヴィキが権力に留まれば共産主義は色褪せる。</a:t>
            </a:r>
            <a:endParaRPr lang="en-US" altLang="ja-JP" sz="1700" dirty="0"/>
          </a:p>
          <a:p>
            <a:pPr marL="0" indent="0">
              <a:buNone/>
            </a:pPr>
            <a:endParaRPr lang="en-US" altLang="ja-JP" sz="1700" dirty="0"/>
          </a:p>
          <a:p>
            <a:pPr marL="0" indent="0">
              <a:buNone/>
            </a:pPr>
            <a:r>
              <a:rPr lang="ja-JP" altLang="en-US" sz="1700" dirty="0"/>
              <a:t>　　　　ラッセルは</a:t>
            </a:r>
            <a:r>
              <a:rPr lang="en-US" altLang="ja-JP" sz="1700" dirty="0"/>
              <a:t>1920</a:t>
            </a:r>
            <a:r>
              <a:rPr lang="ja-JP" altLang="en-US" sz="1700" dirty="0"/>
              <a:t>年、英国労働党代表団の一員として国内戦の最中のロシアを訪問、　　　　　</a:t>
            </a:r>
            <a:endParaRPr lang="en-US" altLang="ja-JP" sz="1700" b="1" dirty="0"/>
          </a:p>
          <a:p>
            <a:pPr marL="0" indent="0">
              <a:buNone/>
            </a:pPr>
            <a:r>
              <a:rPr lang="ja-JP" altLang="en-US" sz="2000" b="1" dirty="0"/>
              <a:t>　　　　</a:t>
            </a:r>
            <a:r>
              <a:rPr lang="ja-JP" altLang="en-US" sz="1700" dirty="0"/>
              <a:t>レーニンにもトロツキーにも会い、都市も農村も視察している。</a:t>
            </a:r>
            <a:r>
              <a:rPr lang="ja-JP" altLang="en-US" sz="2000" b="1" dirty="0"/>
              <a:t>　　　　　</a:t>
            </a:r>
            <a:endParaRPr kumimoji="1" lang="ja-JP" altLang="en-US" dirty="0"/>
          </a:p>
        </p:txBody>
      </p:sp>
    </p:spTree>
    <p:extLst>
      <p:ext uri="{BB962C8B-B14F-4D97-AF65-F5344CB8AC3E}">
        <p14:creationId xmlns:p14="http://schemas.microsoft.com/office/powerpoint/2010/main" val="582128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4314" y="1585993"/>
            <a:ext cx="8962036" cy="3805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テキスト ボックス 3"/>
          <p:cNvSpPr txBox="1"/>
          <p:nvPr/>
        </p:nvSpPr>
        <p:spPr>
          <a:xfrm>
            <a:off x="128167" y="5524055"/>
            <a:ext cx="8624477" cy="1200329"/>
          </a:xfrm>
          <a:prstGeom prst="rect">
            <a:avLst/>
          </a:prstGeom>
          <a:noFill/>
        </p:spPr>
        <p:txBody>
          <a:bodyPr wrap="none" rtlCol="0">
            <a:spAutoFit/>
          </a:bodyPr>
          <a:lstStyle/>
          <a:p>
            <a:r>
              <a:rPr lang="ja-JP" altLang="en-US" dirty="0"/>
              <a:t>　▽　</a:t>
            </a:r>
            <a:r>
              <a:rPr kumimoji="1" lang="en-US" altLang="ja-JP" dirty="0"/>
              <a:t>W</a:t>
            </a:r>
            <a:r>
              <a:rPr kumimoji="1" lang="ja-JP" altLang="en-US" dirty="0"/>
              <a:t>１の</a:t>
            </a:r>
            <a:r>
              <a:rPr kumimoji="1" lang="en-US" altLang="ja-JP" dirty="0"/>
              <a:t>1916</a:t>
            </a:r>
            <a:r>
              <a:rPr kumimoji="1" lang="ja-JP" altLang="en-US" dirty="0"/>
              <a:t>末まで露軍戦死</a:t>
            </a:r>
            <a:r>
              <a:rPr kumimoji="1" lang="en-US" altLang="ja-JP" dirty="0"/>
              <a:t>360</a:t>
            </a:r>
            <a:r>
              <a:rPr kumimoji="1" lang="ja-JP" altLang="en-US" dirty="0"/>
              <a:t>万、</a:t>
            </a:r>
            <a:r>
              <a:rPr kumimoji="1" lang="en-US" altLang="ja-JP" dirty="0"/>
              <a:t>2</a:t>
            </a:r>
            <a:r>
              <a:rPr kumimoji="1" lang="ja-JP" altLang="en-US" dirty="0"/>
              <a:t>百万以上捕虜、</a:t>
            </a:r>
            <a:endParaRPr kumimoji="1" lang="en-US" altLang="ja-JP" dirty="0"/>
          </a:p>
          <a:p>
            <a:r>
              <a:rPr kumimoji="1" lang="ja-JP" altLang="en-US" dirty="0"/>
              <a:t>　　　　　　数百万負傷　</a:t>
            </a:r>
            <a:r>
              <a:rPr lang="ja-JP" altLang="en-US" dirty="0"/>
              <a:t>首都人口３百万。食糧供給源のロシア南部と鉄道一本だけ</a:t>
            </a:r>
            <a:endParaRPr lang="en-US" altLang="ja-JP" dirty="0"/>
          </a:p>
          <a:p>
            <a:r>
              <a:rPr lang="ja-JP" altLang="en-US" dirty="0"/>
              <a:t>　　　二月革命後の</a:t>
            </a:r>
            <a:r>
              <a:rPr lang="ja-JP" altLang="en-US" b="1" dirty="0">
                <a:solidFill>
                  <a:srgbClr val="3333FF"/>
                </a:solidFill>
              </a:rPr>
              <a:t>臨時政府が戦争を離脱、和平交渉入りしていたら革命は引き潮に</a:t>
            </a:r>
            <a:endParaRPr lang="en-US" altLang="ja-JP" b="1" dirty="0">
              <a:solidFill>
                <a:srgbClr val="3333FF"/>
              </a:solidFill>
            </a:endParaRPr>
          </a:p>
          <a:p>
            <a:r>
              <a:rPr kumimoji="1" lang="ja-JP" altLang="en-US" dirty="0"/>
              <a:t>　　　　　　　　　　　　　　　　　</a:t>
            </a:r>
            <a:r>
              <a:rPr kumimoji="1" lang="ja-JP" altLang="en-US" dirty="0">
                <a:solidFill>
                  <a:srgbClr val="3333FF"/>
                </a:solidFill>
                <a:highlight>
                  <a:srgbClr val="FFFF00"/>
                </a:highlight>
              </a:rPr>
              <a:t>　（十月革命はなかった？　）</a:t>
            </a:r>
          </a:p>
        </p:txBody>
      </p:sp>
      <p:sp>
        <p:nvSpPr>
          <p:cNvPr id="3" name="テキスト ボックス 2">
            <a:extLst>
              <a:ext uri="{FF2B5EF4-FFF2-40B4-BE49-F238E27FC236}">
                <a16:creationId xmlns:a16="http://schemas.microsoft.com/office/drawing/2014/main" id="{F8CF649E-27B6-4B6E-8714-D1878E6A6159}"/>
              </a:ext>
            </a:extLst>
          </p:cNvPr>
          <p:cNvSpPr txBox="1"/>
          <p:nvPr/>
        </p:nvSpPr>
        <p:spPr>
          <a:xfrm>
            <a:off x="6667" y="221855"/>
            <a:ext cx="9137333" cy="1231106"/>
          </a:xfrm>
          <a:prstGeom prst="rect">
            <a:avLst/>
          </a:prstGeom>
          <a:noFill/>
        </p:spPr>
        <p:txBody>
          <a:bodyPr wrap="square" rtlCol="0">
            <a:spAutoFit/>
          </a:bodyPr>
          <a:lstStyle/>
          <a:p>
            <a:r>
              <a:rPr lang="en-US" altLang="ja-JP" sz="2000" b="1" dirty="0">
                <a:solidFill>
                  <a:srgbClr val="3333FF"/>
                </a:solidFill>
              </a:rPr>
              <a:t>【</a:t>
            </a:r>
            <a:r>
              <a:rPr lang="ja-JP" altLang="en-US" sz="2000" b="1" dirty="0">
                <a:solidFill>
                  <a:srgbClr val="3333FF"/>
                </a:solidFill>
              </a:rPr>
              <a:t>３</a:t>
            </a:r>
            <a:r>
              <a:rPr lang="en-US" altLang="ja-JP" sz="2000" b="1" dirty="0">
                <a:solidFill>
                  <a:srgbClr val="3333FF"/>
                </a:solidFill>
              </a:rPr>
              <a:t>】</a:t>
            </a:r>
            <a:r>
              <a:rPr lang="ja-JP" altLang="en-US" sz="2000" b="1" dirty="0">
                <a:solidFill>
                  <a:srgbClr val="3333FF"/>
                </a:solidFill>
              </a:rPr>
              <a:t>　</a:t>
            </a:r>
            <a:r>
              <a:rPr lang="en-US" altLang="ja-JP" sz="2000" b="1" dirty="0">
                <a:solidFill>
                  <a:srgbClr val="3333FF"/>
                </a:solidFill>
              </a:rPr>
              <a:t>Spokesman/『</a:t>
            </a:r>
            <a:r>
              <a:rPr lang="ja-JP" altLang="en-US" sz="2000" b="1" dirty="0">
                <a:solidFill>
                  <a:srgbClr val="3333FF"/>
                </a:solidFill>
              </a:rPr>
              <a:t>金曜日</a:t>
            </a:r>
            <a:r>
              <a:rPr lang="en-US" altLang="ja-JP" sz="2000" b="1" dirty="0">
                <a:solidFill>
                  <a:srgbClr val="3333FF"/>
                </a:solidFill>
              </a:rPr>
              <a:t>』</a:t>
            </a:r>
            <a:r>
              <a:rPr lang="ja-JP" altLang="en-US" sz="2000" b="1" dirty="0">
                <a:solidFill>
                  <a:srgbClr val="3333FF"/>
                </a:solidFill>
              </a:rPr>
              <a:t>寄稿の注目点　Ａ：第一次大戦とロシア革命</a:t>
            </a:r>
            <a:br>
              <a:rPr lang="en-US" altLang="ja-JP" sz="2000" b="1" dirty="0">
                <a:latin typeface="HGS明朝E" panose="02020900000000000000" pitchFamily="18" charset="-128"/>
                <a:ea typeface="HGS明朝E" panose="02020900000000000000" pitchFamily="18" charset="-128"/>
              </a:rPr>
            </a:br>
            <a:r>
              <a:rPr lang="ja-JP" altLang="en-US" b="1" dirty="0">
                <a:latin typeface="HGS明朝E" panose="02020900000000000000" pitchFamily="18" charset="-128"/>
                <a:ea typeface="HGS明朝E" panose="02020900000000000000" pitchFamily="18" charset="-128"/>
              </a:rPr>
              <a:t>１．ロシア革命と第一次大戦　下記の「</a:t>
            </a:r>
            <a:r>
              <a:rPr lang="en-US" altLang="ja-JP" b="1" dirty="0">
                <a:latin typeface="HGS明朝E" panose="02020900000000000000" pitchFamily="18" charset="-128"/>
                <a:ea typeface="HGS明朝E" panose="02020900000000000000" pitchFamily="18" charset="-128"/>
              </a:rPr>
              <a:t>W1</a:t>
            </a:r>
            <a:r>
              <a:rPr lang="ja-JP" altLang="en-US" b="1" dirty="0">
                <a:latin typeface="HGS明朝E" panose="02020900000000000000" pitchFamily="18" charset="-128"/>
                <a:ea typeface="HGS明朝E" panose="02020900000000000000" pitchFamily="18" charset="-128"/>
              </a:rPr>
              <a:t>・</a:t>
            </a:r>
            <a:r>
              <a:rPr lang="en-US" altLang="ja-JP" b="1" dirty="0">
                <a:latin typeface="HGS明朝E" panose="02020900000000000000" pitchFamily="18" charset="-128"/>
                <a:ea typeface="HGS明朝E" panose="02020900000000000000" pitchFamily="18" charset="-128"/>
              </a:rPr>
              <a:t>W2</a:t>
            </a:r>
            <a:r>
              <a:rPr lang="ja-JP" altLang="en-US" b="1" dirty="0">
                <a:latin typeface="HGS明朝E" panose="02020900000000000000" pitchFamily="18" charset="-128"/>
                <a:ea typeface="HGS明朝E" panose="02020900000000000000" pitchFamily="18" charset="-128"/>
              </a:rPr>
              <a:t>対比試算表」は佐々木洋作成）</a:t>
            </a:r>
            <a:br>
              <a:rPr lang="en-US" altLang="ja-JP" b="1" dirty="0">
                <a:latin typeface="HGS明朝E" panose="02020900000000000000" pitchFamily="18" charset="-128"/>
                <a:ea typeface="HGS明朝E" panose="02020900000000000000" pitchFamily="18" charset="-128"/>
              </a:rPr>
            </a:br>
            <a:br>
              <a:rPr lang="en-US" altLang="ja-JP" b="1" dirty="0">
                <a:latin typeface="HGS明朝E" panose="02020900000000000000" pitchFamily="18" charset="-128"/>
                <a:ea typeface="HGS明朝E" panose="02020900000000000000" pitchFamily="18" charset="-128"/>
              </a:rPr>
            </a:br>
            <a:r>
              <a:rPr lang="ja-JP" altLang="en-US" b="1" dirty="0">
                <a:latin typeface="HGS明朝E" panose="02020900000000000000" pitchFamily="18" charset="-128"/>
                <a:ea typeface="HGS明朝E" panose="02020900000000000000" pitchFamily="18" charset="-128"/>
              </a:rPr>
              <a:t>　世界最大ロシア帝国軍</a:t>
            </a:r>
            <a:r>
              <a:rPr lang="ja-JP" altLang="en-US" sz="1600" b="1" dirty="0">
                <a:latin typeface="HGS明朝E" panose="02020900000000000000" pitchFamily="18" charset="-128"/>
                <a:ea typeface="HGS明朝E" panose="02020900000000000000" pitchFamily="18" charset="-128"/>
              </a:rPr>
              <a:t>（農民兵）</a:t>
            </a:r>
            <a:r>
              <a:rPr lang="ja-JP" altLang="en-US" b="1" dirty="0">
                <a:latin typeface="HGS明朝E" panose="02020900000000000000" pitchFamily="18" charset="-128"/>
                <a:ea typeface="HGS明朝E" panose="02020900000000000000" pitchFamily="18" charset="-128"/>
              </a:rPr>
              <a:t>の</a:t>
            </a:r>
            <a:r>
              <a:rPr lang="ja-JP" altLang="en-US" b="1" dirty="0">
                <a:solidFill>
                  <a:srgbClr val="0000FF"/>
                </a:solidFill>
                <a:latin typeface="HGS明朝E" panose="02020900000000000000" pitchFamily="18" charset="-128"/>
                <a:ea typeface="HGS明朝E" panose="02020900000000000000" pitchFamily="18" charset="-128"/>
              </a:rPr>
              <a:t>Ｗ１総動員</a:t>
            </a:r>
            <a:r>
              <a:rPr lang="ja-JP" altLang="en-US" b="1" dirty="0">
                <a:latin typeface="HGS明朝E" panose="02020900000000000000" pitchFamily="18" charset="-128"/>
                <a:ea typeface="HGS明朝E" panose="02020900000000000000" pitchFamily="18" charset="-128"/>
              </a:rPr>
              <a:t>と首都</a:t>
            </a:r>
            <a:r>
              <a:rPr lang="ja-JP" altLang="en-US" sz="1600" b="1" dirty="0">
                <a:latin typeface="HGS明朝E" panose="02020900000000000000" pitchFamily="18" charset="-128"/>
                <a:ea typeface="HGS明朝E" panose="02020900000000000000" pitchFamily="18" charset="-128"/>
              </a:rPr>
              <a:t>ペトログラード</a:t>
            </a:r>
            <a:r>
              <a:rPr lang="ja-JP" altLang="en-US" b="1" dirty="0">
                <a:latin typeface="HGS明朝E" panose="02020900000000000000" pitchFamily="18" charset="-128"/>
                <a:ea typeface="HGS明朝E" panose="02020900000000000000" pitchFamily="18" charset="-128"/>
              </a:rPr>
              <a:t>の飢饉／食糧供給</a:t>
            </a:r>
            <a:endParaRPr kumimoji="1" lang="ja-JP" altLang="en-US" dirty="0"/>
          </a:p>
        </p:txBody>
      </p:sp>
    </p:spTree>
    <p:extLst>
      <p:ext uri="{BB962C8B-B14F-4D97-AF65-F5344CB8AC3E}">
        <p14:creationId xmlns:p14="http://schemas.microsoft.com/office/powerpoint/2010/main" val="2306762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2943" y="126646"/>
            <a:ext cx="9036496" cy="6524863"/>
          </a:xfrm>
          <a:prstGeom prst="rect">
            <a:avLst/>
          </a:prstGeom>
          <a:noFill/>
        </p:spPr>
        <p:txBody>
          <a:bodyPr wrap="square" rtlCol="0">
            <a:spAutoFit/>
          </a:bodyPr>
          <a:lstStyle/>
          <a:p>
            <a:r>
              <a:rPr lang="en-US" altLang="ja-JP" sz="2000" b="1" dirty="0">
                <a:solidFill>
                  <a:srgbClr val="3333FF"/>
                </a:solidFill>
              </a:rPr>
              <a:t>【</a:t>
            </a:r>
            <a:r>
              <a:rPr lang="ja-JP" altLang="en-US" sz="2000" b="1" dirty="0">
                <a:solidFill>
                  <a:srgbClr val="3333FF"/>
                </a:solidFill>
              </a:rPr>
              <a:t>４</a:t>
            </a:r>
            <a:r>
              <a:rPr lang="en-US" altLang="ja-JP" sz="2000" b="1" dirty="0">
                <a:solidFill>
                  <a:srgbClr val="3333FF"/>
                </a:solidFill>
              </a:rPr>
              <a:t>】 </a:t>
            </a:r>
            <a:r>
              <a:rPr lang="ja-JP" altLang="en-US" sz="2000" b="1" dirty="0">
                <a:solidFill>
                  <a:srgbClr val="3333FF"/>
                </a:solidFill>
              </a:rPr>
              <a:t>　注目点ｂ：「マルクス主義の基本前提」と矛盾するレーニン「四月テーゼ」</a:t>
            </a:r>
            <a:endParaRPr lang="en-US" altLang="ja-JP" sz="2000" b="1" dirty="0">
              <a:solidFill>
                <a:srgbClr val="3333FF"/>
              </a:solidFill>
            </a:endParaRPr>
          </a:p>
          <a:p>
            <a:endParaRPr lang="en-US" altLang="ja-JP" sz="2000" dirty="0"/>
          </a:p>
          <a:p>
            <a:r>
              <a:rPr kumimoji="1" lang="ja-JP" altLang="en-US" b="1" dirty="0">
                <a:solidFill>
                  <a:srgbClr val="3333FF"/>
                </a:solidFill>
              </a:rPr>
              <a:t>２．レーニン</a:t>
            </a:r>
            <a:r>
              <a:rPr lang="ja-JP" altLang="en-US" b="1" dirty="0">
                <a:solidFill>
                  <a:srgbClr val="3333FF"/>
                </a:solidFill>
              </a:rPr>
              <a:t>「４月テーゼ」；マルクス主義の基本と矛盾</a:t>
            </a:r>
            <a:endParaRPr lang="en-US" altLang="ja-JP" b="1" dirty="0">
              <a:solidFill>
                <a:srgbClr val="3333FF"/>
              </a:solidFill>
            </a:endParaRPr>
          </a:p>
          <a:p>
            <a:r>
              <a:rPr lang="ja-JP" altLang="en-US" dirty="0"/>
              <a:t>　　　▽「ブルジョア民主革命を社会主義革命に転化する必要」「その過程で権力をプロレタリ　</a:t>
            </a:r>
            <a:endParaRPr lang="en-US" altLang="ja-JP" dirty="0"/>
          </a:p>
          <a:p>
            <a:r>
              <a:rPr lang="ja-JP" altLang="en-US" dirty="0"/>
              <a:t>　　　　　アートと貧農に引き渡すべきこと」を正当化</a:t>
            </a:r>
            <a:endParaRPr lang="en-US" altLang="ja-JP" dirty="0"/>
          </a:p>
          <a:p>
            <a:r>
              <a:rPr lang="ja-JP" altLang="en-US" dirty="0"/>
              <a:t>　　　▽　「何はさておき（戦時下で飢えの</a:t>
            </a:r>
            <a:r>
              <a:rPr lang="ja-JP" altLang="ja-JP" dirty="0"/>
              <a:t>続く</a:t>
            </a:r>
            <a:r>
              <a:rPr lang="ja-JP" altLang="en-US" dirty="0"/>
              <a:t>）</a:t>
            </a:r>
            <a:r>
              <a:rPr lang="ja-JP" altLang="ja-JP" dirty="0"/>
              <a:t>ペトログラード</a:t>
            </a:r>
            <a:r>
              <a:rPr lang="ja-JP" altLang="en-US" dirty="0"/>
              <a:t>で</a:t>
            </a:r>
            <a:r>
              <a:rPr lang="ja-JP" altLang="ja-JP" dirty="0"/>
              <a:t>革命が成功する</a:t>
            </a:r>
            <a:r>
              <a:rPr lang="ja-JP" altLang="en-US" dirty="0"/>
              <a:t>」</a:t>
            </a:r>
            <a:r>
              <a:rPr lang="ja-JP" altLang="ja-JP" dirty="0"/>
              <a:t>チャンス</a:t>
            </a:r>
            <a:r>
              <a:rPr lang="ja-JP" altLang="en-US" dirty="0"/>
              <a:t>。</a:t>
            </a:r>
            <a:endParaRPr lang="en-US" altLang="ja-JP" dirty="0"/>
          </a:p>
          <a:p>
            <a:r>
              <a:rPr lang="ja-JP" altLang="en-US" dirty="0"/>
              <a:t>　　　▽　国内戦（農民層との闘い）</a:t>
            </a:r>
            <a:endParaRPr lang="en-US" altLang="ja-JP" dirty="0"/>
          </a:p>
          <a:p>
            <a:endParaRPr lang="en-US" altLang="ja-JP" b="1" dirty="0">
              <a:solidFill>
                <a:srgbClr val="3333FF"/>
              </a:solidFill>
            </a:endParaRPr>
          </a:p>
          <a:p>
            <a:r>
              <a:rPr lang="en-US" altLang="ja-JP" b="1" dirty="0">
                <a:solidFill>
                  <a:srgbClr val="3333FF"/>
                </a:solidFill>
              </a:rPr>
              <a:t>【</a:t>
            </a:r>
            <a:r>
              <a:rPr lang="ja-JP" altLang="en-US" b="1" dirty="0">
                <a:solidFill>
                  <a:srgbClr val="3333FF"/>
                </a:solidFill>
              </a:rPr>
              <a:t>５</a:t>
            </a:r>
            <a:r>
              <a:rPr lang="en-US" altLang="ja-JP" b="1" dirty="0">
                <a:solidFill>
                  <a:srgbClr val="3333FF"/>
                </a:solidFill>
              </a:rPr>
              <a:t>】 </a:t>
            </a:r>
            <a:r>
              <a:rPr lang="ja-JP" altLang="en-US" b="1" dirty="0">
                <a:solidFill>
                  <a:srgbClr val="3333FF"/>
                </a:solidFill>
              </a:rPr>
              <a:t>　注目点ｃ：「先駆者」ジラスの</a:t>
            </a:r>
            <a:r>
              <a:rPr lang="en-US" altLang="ja-JP" b="1" dirty="0">
                <a:solidFill>
                  <a:srgbClr val="3333FF"/>
                </a:solidFill>
              </a:rPr>
              <a:t>『</a:t>
            </a:r>
            <a:r>
              <a:rPr lang="ja-JP" altLang="en-US" b="1" dirty="0">
                <a:solidFill>
                  <a:srgbClr val="3333FF"/>
                </a:solidFill>
              </a:rPr>
              <a:t>スターリンとの対話</a:t>
            </a:r>
            <a:r>
              <a:rPr lang="en-US" altLang="ja-JP" b="1" dirty="0">
                <a:solidFill>
                  <a:srgbClr val="3333FF"/>
                </a:solidFill>
              </a:rPr>
              <a:t>』</a:t>
            </a:r>
            <a:r>
              <a:rPr lang="ja-JP" altLang="en-US" b="1" dirty="0">
                <a:solidFill>
                  <a:srgbClr val="3333FF"/>
                </a:solidFill>
              </a:rPr>
              <a:t>と</a:t>
            </a:r>
            <a:r>
              <a:rPr lang="en-US" altLang="ja-JP" b="1" dirty="0">
                <a:solidFill>
                  <a:srgbClr val="3333FF"/>
                </a:solidFill>
              </a:rPr>
              <a:t>『</a:t>
            </a:r>
            <a:r>
              <a:rPr lang="ja-JP" altLang="en-US" b="1" dirty="0">
                <a:solidFill>
                  <a:srgbClr val="3333FF"/>
                </a:solidFill>
              </a:rPr>
              <a:t>新しい階級</a:t>
            </a:r>
            <a:r>
              <a:rPr lang="en-US" altLang="ja-JP" b="1" dirty="0">
                <a:solidFill>
                  <a:srgbClr val="3333FF"/>
                </a:solidFill>
              </a:rPr>
              <a:t>』 </a:t>
            </a:r>
            <a:r>
              <a:rPr lang="ja-JP" altLang="en-US" dirty="0"/>
              <a:t>　　　</a:t>
            </a:r>
            <a:endParaRPr lang="en-US" altLang="ja-JP" dirty="0"/>
          </a:p>
          <a:p>
            <a:endParaRPr lang="en-US" altLang="ja-JP" b="1" dirty="0">
              <a:solidFill>
                <a:srgbClr val="3333FF"/>
              </a:solidFill>
            </a:endParaRPr>
          </a:p>
          <a:p>
            <a:r>
              <a:rPr lang="ja-JP" altLang="en-US" b="1" dirty="0">
                <a:solidFill>
                  <a:srgbClr val="3333FF"/>
                </a:solidFill>
              </a:rPr>
              <a:t>３．スターリン：統治構造と新しい階級</a:t>
            </a:r>
            <a:endParaRPr lang="en-US" altLang="ja-JP" b="1" dirty="0">
              <a:solidFill>
                <a:srgbClr val="3333FF"/>
              </a:solidFill>
            </a:endParaRPr>
          </a:p>
          <a:p>
            <a:r>
              <a:rPr lang="ja-JP" altLang="en-US" dirty="0"/>
              <a:t>　</a:t>
            </a:r>
            <a:endParaRPr lang="en-US" altLang="ja-JP" dirty="0"/>
          </a:p>
          <a:p>
            <a:r>
              <a:rPr lang="ja-JP" altLang="en-US" dirty="0"/>
              <a:t>　　　▽　</a:t>
            </a:r>
            <a:r>
              <a:rPr lang="en-US" altLang="ja-JP" dirty="0" err="1"/>
              <a:t>Milovan</a:t>
            </a:r>
            <a:r>
              <a:rPr lang="en-US" altLang="ja-JP" dirty="0"/>
              <a:t> Djilas(1911-95)</a:t>
            </a:r>
            <a:r>
              <a:rPr lang="ja-JP" altLang="en-US" b="1" dirty="0"/>
              <a:t>が</a:t>
            </a:r>
            <a:r>
              <a:rPr lang="en-US" altLang="ja-JP" b="1" dirty="0"/>
              <a:t>The New Class</a:t>
            </a:r>
            <a:r>
              <a:rPr lang="ja-JP" altLang="en-US" dirty="0"/>
              <a:t>と規定する統治機構に転化</a:t>
            </a:r>
            <a:endParaRPr lang="en-US" altLang="ja-JP" dirty="0"/>
          </a:p>
          <a:p>
            <a:r>
              <a:rPr lang="ja-JP" altLang="en-US" dirty="0"/>
              <a:t>　　　　　　　ジラス念頭：「階級としてのクラーク撲滅」を伴う工業化と集団化（・・・収容所群島）</a:t>
            </a:r>
            <a:endParaRPr lang="en-US" altLang="ja-JP" dirty="0"/>
          </a:p>
          <a:p>
            <a:r>
              <a:rPr lang="ja-JP" altLang="en-US" dirty="0"/>
              <a:t>　　　▽　集団化、</a:t>
            </a:r>
            <a:r>
              <a:rPr lang="en-US" altLang="ja-JP" dirty="0"/>
              <a:t>5</a:t>
            </a:r>
            <a:r>
              <a:rPr lang="ja-JP" altLang="en-US" dirty="0"/>
              <a:t>か年計画、収容所群島形成を突貫的に構築するにはボルシェヴィキの</a:t>
            </a:r>
            <a:endParaRPr lang="en-US" altLang="ja-JP" dirty="0"/>
          </a:p>
          <a:p>
            <a:r>
              <a:rPr lang="ja-JP" altLang="en-US" dirty="0"/>
              <a:t>　　　　　　独裁と党規律では足りない。党機関そのものを懲罰機関ＮＫＶＤの支配下に置く</a:t>
            </a:r>
            <a:endParaRPr lang="en-US" altLang="ja-JP" dirty="0"/>
          </a:p>
          <a:p>
            <a:r>
              <a:rPr lang="ja-JP" altLang="en-US" dirty="0"/>
              <a:t>　　　▽　この体制を支える上層官僚を買収する「第二の俸給」＝ノメンクラツーラ一覧形成</a:t>
            </a:r>
            <a:endParaRPr lang="en-US" altLang="ja-JP" dirty="0"/>
          </a:p>
          <a:p>
            <a:endParaRPr lang="en-US" altLang="ja-JP" dirty="0"/>
          </a:p>
          <a:p>
            <a:r>
              <a:rPr lang="ja-JP" altLang="en-US" dirty="0"/>
              <a:t>４．ゴルバチョフ：</a:t>
            </a:r>
            <a:endParaRPr lang="en-US" altLang="ja-JP" dirty="0"/>
          </a:p>
          <a:p>
            <a:r>
              <a:rPr lang="ja-JP" altLang="en-US" dirty="0"/>
              <a:t>　　　▽　チェルノブイリの致命的惨事（輸出資源石油温存・原発</a:t>
            </a:r>
            <a:r>
              <a:rPr lang="en-US" altLang="ja-JP" dirty="0"/>
              <a:t>[</a:t>
            </a:r>
            <a:r>
              <a:rPr lang="ja-JP" altLang="en-US" dirty="0"/>
              <a:t>電力･都市暖房</a:t>
            </a:r>
            <a:r>
              <a:rPr lang="en-US" altLang="ja-JP" dirty="0"/>
              <a:t>]</a:t>
            </a:r>
            <a:r>
              <a:rPr lang="ja-JP" altLang="en-US" dirty="0"/>
              <a:t>）</a:t>
            </a:r>
            <a:endParaRPr lang="en-US" altLang="ja-JP" dirty="0"/>
          </a:p>
          <a:p>
            <a:r>
              <a:rPr lang="ja-JP" altLang="en-US" dirty="0"/>
              <a:t>　　　▽　二月革命来の民主的政治改革＝多党競争制選挙</a:t>
            </a:r>
            <a:endParaRPr lang="en-US" altLang="ja-JP" dirty="0"/>
          </a:p>
          <a:p>
            <a:r>
              <a:rPr lang="ja-JP" altLang="en-US" dirty="0"/>
              <a:t>　　　▽　バルト以外にも完全独立・分離主義　エリツィン主導の密約</a:t>
            </a:r>
            <a:endParaRPr lang="en-US" altLang="ja-JP" dirty="0"/>
          </a:p>
          <a:p>
            <a:endParaRPr kumimoji="1" lang="en-US" altLang="ja-JP" dirty="0"/>
          </a:p>
        </p:txBody>
      </p:sp>
    </p:spTree>
    <p:extLst>
      <p:ext uri="{BB962C8B-B14F-4D97-AF65-F5344CB8AC3E}">
        <p14:creationId xmlns:p14="http://schemas.microsoft.com/office/powerpoint/2010/main" val="1377649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D975E06A-F0AF-4CB3-BB51-67B808429939}"/>
              </a:ext>
            </a:extLst>
          </p:cNvPr>
          <p:cNvSpPr>
            <a:spLocks noGrp="1"/>
          </p:cNvSpPr>
          <p:nvPr>
            <p:ph idx="1"/>
          </p:nvPr>
        </p:nvSpPr>
        <p:spPr>
          <a:xfrm>
            <a:off x="323528" y="404664"/>
            <a:ext cx="8640960" cy="5832648"/>
          </a:xfrm>
        </p:spPr>
        <p:txBody>
          <a:bodyPr>
            <a:normAutofit lnSpcReduction="10000"/>
          </a:bodyPr>
          <a:lstStyle/>
          <a:p>
            <a:pPr marL="0" indent="0">
              <a:buNone/>
            </a:pPr>
            <a:r>
              <a:rPr lang="ja-JP" altLang="en-US" sz="1600" dirty="0"/>
              <a:t>５．エリツィン：民営化と融資担保競売でオルガルヒ台頭</a:t>
            </a:r>
            <a:endParaRPr lang="en-US" altLang="ja-JP" sz="1600" dirty="0"/>
          </a:p>
          <a:p>
            <a:pPr marL="0" indent="0">
              <a:buNone/>
            </a:pPr>
            <a:r>
              <a:rPr lang="ja-JP" altLang="en-US" sz="1600" dirty="0"/>
              <a:t>　▽　マネーゲームが</a:t>
            </a:r>
            <a:r>
              <a:rPr lang="en-US" altLang="ja-JP" sz="1600" dirty="0"/>
              <a:t>1998</a:t>
            </a:r>
            <a:r>
              <a:rPr lang="ja-JP" altLang="en-US" sz="1600" dirty="0"/>
              <a:t>年デフォルト　　危機を終息した元</a:t>
            </a:r>
            <a:r>
              <a:rPr lang="en-US" altLang="ja-JP" sz="1600" dirty="0"/>
              <a:t>KGB</a:t>
            </a:r>
            <a:r>
              <a:rPr lang="ja-JP" altLang="en-US" sz="1600" dirty="0"/>
              <a:t>プリマコフに人気</a:t>
            </a:r>
            <a:endParaRPr lang="en-US" altLang="ja-JP" sz="1600" dirty="0"/>
          </a:p>
          <a:p>
            <a:pPr marL="0" indent="0">
              <a:buNone/>
            </a:pPr>
            <a:r>
              <a:rPr lang="ja-JP" altLang="en-US" sz="1600" dirty="0"/>
              <a:t>　▽　</a:t>
            </a:r>
            <a:r>
              <a:rPr lang="ja-JP" altLang="en-US" sz="1800" dirty="0"/>
              <a:t>エリィツイン</a:t>
            </a:r>
            <a:r>
              <a:rPr lang="ja-JP" altLang="en-US" sz="1600" dirty="0"/>
              <a:t>辞任</a:t>
            </a:r>
            <a:r>
              <a:rPr lang="ja-JP" altLang="en-US" sz="1600" dirty="0">
                <a:solidFill>
                  <a:srgbClr val="3333FF"/>
                </a:solidFill>
                <a:highlight>
                  <a:srgbClr val="FFFF00"/>
                </a:highlight>
              </a:rPr>
              <a:t>＝プーチン登場</a:t>
            </a:r>
            <a:endParaRPr lang="en-US" altLang="ja-JP" sz="1600" dirty="0">
              <a:solidFill>
                <a:srgbClr val="3333FF"/>
              </a:solidFill>
              <a:highlight>
                <a:srgbClr val="FFFF00"/>
              </a:highlight>
            </a:endParaRPr>
          </a:p>
          <a:p>
            <a:endParaRPr lang="en-US" altLang="ja-JP" sz="1600" dirty="0"/>
          </a:p>
          <a:p>
            <a:pPr marL="0" indent="0">
              <a:buNone/>
            </a:pPr>
            <a:r>
              <a:rPr lang="en-US" altLang="ja-JP" sz="1600" b="1" dirty="0">
                <a:solidFill>
                  <a:srgbClr val="3333FF"/>
                </a:solidFill>
              </a:rPr>
              <a:t>【</a:t>
            </a:r>
            <a:r>
              <a:rPr lang="ja-JP" altLang="en-US" sz="1600" b="1" dirty="0">
                <a:solidFill>
                  <a:srgbClr val="3333FF"/>
                </a:solidFill>
              </a:rPr>
              <a:t>６</a:t>
            </a:r>
            <a:r>
              <a:rPr lang="en-US" altLang="ja-JP" sz="1600" b="1" dirty="0">
                <a:solidFill>
                  <a:srgbClr val="3333FF"/>
                </a:solidFill>
              </a:rPr>
              <a:t>】 </a:t>
            </a:r>
            <a:r>
              <a:rPr lang="ja-JP" altLang="en-US" sz="1600" b="1" dirty="0">
                <a:solidFill>
                  <a:srgbClr val="3333FF"/>
                </a:solidFill>
              </a:rPr>
              <a:t>　注目点</a:t>
            </a:r>
            <a:r>
              <a:rPr lang="ja-JP" altLang="en-US" sz="1600" b="1" dirty="0">
                <a:solidFill>
                  <a:srgbClr val="3333FF"/>
                </a:solidFill>
                <a:highlight>
                  <a:srgbClr val="FFFF00"/>
                </a:highlight>
              </a:rPr>
              <a:t>ｄ：「十月革命祝うに及ばず」</a:t>
            </a:r>
            <a:r>
              <a:rPr lang="ja-JP" altLang="en-US" sz="1600" b="1" dirty="0">
                <a:solidFill>
                  <a:srgbClr val="3333FF"/>
                </a:solidFill>
              </a:rPr>
              <a:t>　／　</a:t>
            </a:r>
            <a:r>
              <a:rPr lang="ja-JP" altLang="en-US" sz="1600" b="1" dirty="0">
                <a:solidFill>
                  <a:srgbClr val="3333FF"/>
                </a:solidFill>
                <a:highlight>
                  <a:srgbClr val="FFFF00"/>
                </a:highlight>
              </a:rPr>
              <a:t>ｅ：「世界で一番錯綜した国」</a:t>
            </a:r>
            <a:endParaRPr lang="en-US" altLang="ja-JP" sz="1600" b="1" dirty="0">
              <a:solidFill>
                <a:srgbClr val="3333FF"/>
              </a:solidFill>
              <a:highlight>
                <a:srgbClr val="FFFF00"/>
              </a:highlight>
            </a:endParaRPr>
          </a:p>
          <a:p>
            <a:pPr marL="0" indent="0">
              <a:buNone/>
            </a:pPr>
            <a:endParaRPr lang="en-US" altLang="ja-JP" sz="1600" dirty="0"/>
          </a:p>
          <a:p>
            <a:pPr marL="0" indent="0">
              <a:buNone/>
            </a:pPr>
            <a:r>
              <a:rPr lang="ja-JP" altLang="en-US" sz="1600" dirty="0"/>
              <a:t>６．プーチンのオルガルヒ排除と国益＝国営企業主導体制</a:t>
            </a:r>
            <a:endParaRPr lang="en-US" altLang="ja-JP" sz="1600" dirty="0"/>
          </a:p>
          <a:p>
            <a:pPr marL="0" indent="0">
              <a:buNone/>
            </a:pPr>
            <a:endParaRPr lang="en-US" altLang="ja-JP" sz="1600" dirty="0"/>
          </a:p>
          <a:p>
            <a:pPr marL="0" indent="0">
              <a:buNone/>
            </a:pPr>
            <a:r>
              <a:rPr lang="ja-JP" altLang="en-US" sz="1600" dirty="0"/>
              <a:t>　</a:t>
            </a:r>
            <a:r>
              <a:rPr lang="ja-JP" altLang="en-US" sz="1600" b="1" dirty="0">
                <a:solidFill>
                  <a:srgbClr val="3333FF"/>
                </a:solidFill>
                <a:highlight>
                  <a:srgbClr val="FFFF00"/>
                </a:highlight>
              </a:rPr>
              <a:t>十月革命：　祝うには及ばない。なぜなら、十月革命は、ロシア人民に幸福と正義を齎さなかった</a:t>
            </a:r>
          </a:p>
          <a:p>
            <a:pPr marL="0" indent="0">
              <a:buNone/>
            </a:pPr>
            <a:r>
              <a:rPr lang="ja-JP" altLang="en-US" dirty="0"/>
              <a:t>　　</a:t>
            </a:r>
            <a:r>
              <a:rPr lang="ja-JP" altLang="en-US" sz="1800" dirty="0"/>
              <a:t>ロシア国民に対する巨大な政治的実験にはどれも連続性／継続性がなかった。</a:t>
            </a:r>
            <a:endParaRPr lang="en-US" altLang="ja-JP" sz="1800" dirty="0"/>
          </a:p>
          <a:p>
            <a:pPr marL="0" indent="0">
              <a:buNone/>
            </a:pPr>
            <a:r>
              <a:rPr kumimoji="1" lang="ja-JP" altLang="en-US" sz="1800" dirty="0"/>
              <a:t>　　　　ネップは戦時共産主義を否定、スターリンの集団化と工業化はネップを埋葬、</a:t>
            </a:r>
            <a:endParaRPr kumimoji="1" lang="en-US" altLang="ja-JP" sz="1800" dirty="0"/>
          </a:p>
          <a:p>
            <a:pPr marL="0" indent="0">
              <a:buNone/>
            </a:pPr>
            <a:r>
              <a:rPr lang="ja-JP" altLang="en-US" sz="1800" dirty="0"/>
              <a:t>　　　　フルシチョフはスターリンのテロル・全体主義・個人崇拝を暴露、ブレジネフは</a:t>
            </a:r>
            <a:endParaRPr lang="en-US" altLang="ja-JP" sz="1800" dirty="0"/>
          </a:p>
          <a:p>
            <a:pPr marL="0" indent="0">
              <a:buNone/>
            </a:pPr>
            <a:r>
              <a:rPr kumimoji="1" lang="ja-JP" altLang="en-US" sz="1800" dirty="0"/>
              <a:t>　　　　フルシチョフの恣意的政策を拒否、ゴルバチョフはブレジネフ期を停滞期と宣言、</a:t>
            </a:r>
            <a:endParaRPr kumimoji="1" lang="en-US" altLang="ja-JP" sz="1800" dirty="0"/>
          </a:p>
          <a:p>
            <a:pPr marL="0" indent="0">
              <a:buNone/>
            </a:pPr>
            <a:r>
              <a:rPr lang="ja-JP" altLang="en-US" sz="1800" dirty="0"/>
              <a:t>　　　　エリツィンは社会主義とソ連の両方を破壊。</a:t>
            </a:r>
            <a:endParaRPr lang="en-US" altLang="ja-JP" sz="1800" dirty="0"/>
          </a:p>
          <a:p>
            <a:pPr marL="0" indent="0">
              <a:buNone/>
            </a:pPr>
            <a:r>
              <a:rPr kumimoji="1" lang="ja-JP" altLang="en-US" sz="1800" dirty="0"/>
              <a:t>　　　　</a:t>
            </a:r>
            <a:endParaRPr kumimoji="1" lang="en-US" altLang="ja-JP" sz="1800" dirty="0"/>
          </a:p>
          <a:p>
            <a:pPr marL="0" indent="0">
              <a:buNone/>
            </a:pPr>
            <a:r>
              <a:rPr lang="ja-JP" altLang="en-US" sz="1800" dirty="0"/>
              <a:t>　　　　現代ロシアの政治経済制度は</a:t>
            </a:r>
            <a:r>
              <a:rPr lang="en-US" altLang="ja-JP" sz="1800" dirty="0"/>
              <a:t>1917</a:t>
            </a:r>
            <a:r>
              <a:rPr lang="ja-JP" altLang="en-US" sz="1800" dirty="0"/>
              <a:t>年ではく</a:t>
            </a:r>
            <a:r>
              <a:rPr lang="en-US" altLang="ja-JP" sz="1800" dirty="0"/>
              <a:t>2000</a:t>
            </a:r>
            <a:r>
              <a:rPr lang="ja-JP" altLang="en-US" sz="1800" dirty="0"/>
              <a:t>年からのプーチンが起点。</a:t>
            </a:r>
            <a:endParaRPr lang="en-US" altLang="ja-JP" sz="1800" dirty="0"/>
          </a:p>
          <a:p>
            <a:pPr marL="0" indent="0">
              <a:buNone/>
            </a:pPr>
            <a:endParaRPr lang="en-US" altLang="ja-JP" sz="1800" dirty="0"/>
          </a:p>
          <a:p>
            <a:pPr marL="0" indent="0">
              <a:buNone/>
            </a:pPr>
            <a:r>
              <a:rPr lang="ja-JP" altLang="en-US" sz="1800" dirty="0"/>
              <a:t>　</a:t>
            </a:r>
            <a:r>
              <a:rPr lang="ja-JP" altLang="en-US" sz="1800" b="1" dirty="0">
                <a:solidFill>
                  <a:srgbClr val="3333FF"/>
                </a:solidFill>
                <a:highlight>
                  <a:srgbClr val="FFFF00"/>
                </a:highlight>
              </a:rPr>
              <a:t>　世界で一番錯綜した国　：　プーチンの強大な権力　　欠陥というより、必要性から</a:t>
            </a:r>
            <a:endParaRPr lang="en-US" altLang="ja-JP" sz="1800" b="1" dirty="0">
              <a:solidFill>
                <a:srgbClr val="3333FF"/>
              </a:solidFill>
              <a:highlight>
                <a:srgbClr val="FFFF00"/>
              </a:highlight>
            </a:endParaRPr>
          </a:p>
          <a:p>
            <a:pPr marL="0" indent="0">
              <a:buNone/>
            </a:pPr>
            <a:endParaRPr kumimoji="1" lang="en-US" altLang="ja-JP" sz="1800" dirty="0"/>
          </a:p>
          <a:p>
            <a:pPr marL="0" indent="0">
              <a:buNone/>
            </a:pPr>
            <a:endParaRPr kumimoji="1" lang="ja-JP" altLang="en-US" sz="1800" dirty="0"/>
          </a:p>
        </p:txBody>
      </p:sp>
    </p:spTree>
    <p:extLst>
      <p:ext uri="{BB962C8B-B14F-4D97-AF65-F5344CB8AC3E}">
        <p14:creationId xmlns:p14="http://schemas.microsoft.com/office/powerpoint/2010/main" val="302305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9944DB20-DDF7-4105-B61D-6BA999C9F56B}"/>
              </a:ext>
            </a:extLst>
          </p:cNvPr>
          <p:cNvSpPr txBox="1"/>
          <p:nvPr/>
        </p:nvSpPr>
        <p:spPr>
          <a:xfrm>
            <a:off x="467544" y="548680"/>
            <a:ext cx="9055684" cy="6463308"/>
          </a:xfrm>
          <a:prstGeom prst="rect">
            <a:avLst/>
          </a:prstGeom>
          <a:noFill/>
        </p:spPr>
        <p:txBody>
          <a:bodyPr wrap="none" rtlCol="0">
            <a:spAutoFit/>
          </a:bodyPr>
          <a:lstStyle/>
          <a:p>
            <a:r>
              <a:rPr lang="en-US" altLang="ja-JP" b="1" dirty="0">
                <a:solidFill>
                  <a:srgbClr val="3333FF"/>
                </a:solidFill>
              </a:rPr>
              <a:t>【</a:t>
            </a:r>
            <a:r>
              <a:rPr lang="ja-JP" altLang="en-US" b="1" dirty="0">
                <a:solidFill>
                  <a:srgbClr val="3333FF"/>
                </a:solidFill>
              </a:rPr>
              <a:t>７</a:t>
            </a:r>
            <a:r>
              <a:rPr lang="en-US" altLang="ja-JP" b="1" dirty="0">
                <a:solidFill>
                  <a:srgbClr val="3333FF"/>
                </a:solidFill>
              </a:rPr>
              <a:t>】 </a:t>
            </a:r>
            <a:r>
              <a:rPr lang="ja-JP" altLang="en-US" b="1" dirty="0">
                <a:solidFill>
                  <a:srgbClr val="3333FF"/>
                </a:solidFill>
              </a:rPr>
              <a:t>　現代社会主義（史）研究の「古典」　</a:t>
            </a:r>
            <a:r>
              <a:rPr lang="en-US" altLang="ja-JP" b="1" dirty="0">
                <a:solidFill>
                  <a:srgbClr val="3333FF"/>
                </a:solidFill>
              </a:rPr>
              <a:t>M</a:t>
            </a:r>
            <a:r>
              <a:rPr lang="ja-JP" altLang="en-US" b="1" dirty="0">
                <a:solidFill>
                  <a:srgbClr val="3333FF"/>
                </a:solidFill>
              </a:rPr>
              <a:t>・ジラスやＢ・ラッセルなど　</a:t>
            </a:r>
            <a:endParaRPr lang="en-US" altLang="ja-JP" b="1" dirty="0">
              <a:solidFill>
                <a:srgbClr val="3333FF"/>
              </a:solidFill>
            </a:endParaRPr>
          </a:p>
          <a:p>
            <a:endParaRPr lang="en-US" altLang="ja-JP" b="1" dirty="0">
              <a:solidFill>
                <a:srgbClr val="3333FF"/>
              </a:solidFill>
            </a:endParaRPr>
          </a:p>
          <a:p>
            <a:r>
              <a:rPr lang="ja-JP" altLang="en-US" b="1" dirty="0">
                <a:solidFill>
                  <a:srgbClr val="3333FF"/>
                </a:solidFill>
              </a:rPr>
              <a:t>　▽　ジラス：平党員から最上段まで、地方的民族的役割から国際的役割まで、</a:t>
            </a:r>
            <a:endParaRPr lang="en-US" altLang="ja-JP" b="1" dirty="0">
              <a:solidFill>
                <a:srgbClr val="3333FF"/>
              </a:solidFill>
            </a:endParaRPr>
          </a:p>
          <a:p>
            <a:r>
              <a:rPr lang="ja-JP" altLang="en-US" b="1" dirty="0">
                <a:solidFill>
                  <a:srgbClr val="3333FF"/>
                </a:solidFill>
              </a:rPr>
              <a:t>　　　　　　　　　革命過程で成立した党の形成から社会主義国家の樹立までを極めた</a:t>
            </a:r>
            <a:endParaRPr lang="en-US" altLang="ja-JP" b="1" dirty="0">
              <a:solidFill>
                <a:srgbClr val="3333FF"/>
              </a:solidFill>
            </a:endParaRPr>
          </a:p>
          <a:p>
            <a:r>
              <a:rPr lang="ja-JP" altLang="en-US" b="1" dirty="0">
                <a:solidFill>
                  <a:srgbClr val="3333FF"/>
                </a:solidFill>
              </a:rPr>
              <a:t>　　　　「対話」：往年の熱烈なスターリンストがスターリンの実像を熟知する中で</a:t>
            </a:r>
            <a:endParaRPr lang="en-US" altLang="ja-JP" b="1" dirty="0">
              <a:solidFill>
                <a:srgbClr val="3333FF"/>
              </a:solidFill>
            </a:endParaRPr>
          </a:p>
          <a:p>
            <a:r>
              <a:rPr lang="ja-JP" altLang="en-US" b="1" dirty="0">
                <a:solidFill>
                  <a:srgbClr val="3333FF"/>
                </a:solidFill>
              </a:rPr>
              <a:t>　　　　　　　　　葛藤しながら独自のスタンスを形成してゆく</a:t>
            </a:r>
            <a:endParaRPr lang="en-US" altLang="ja-JP" b="1" dirty="0">
              <a:solidFill>
                <a:srgbClr val="3333FF"/>
              </a:solidFill>
            </a:endParaRPr>
          </a:p>
          <a:p>
            <a:r>
              <a:rPr lang="ja-JP" altLang="en-US" b="1" dirty="0">
                <a:solidFill>
                  <a:srgbClr val="3333FF"/>
                </a:solidFill>
              </a:rPr>
              <a:t>　　　　　　　　　伝聞、記述文献でなしに、ロシア語通訳者・論争当事者として</a:t>
            </a:r>
            <a:endParaRPr lang="en-US" altLang="ja-JP" b="1" dirty="0">
              <a:solidFill>
                <a:srgbClr val="3333FF"/>
              </a:solidFill>
            </a:endParaRPr>
          </a:p>
          <a:p>
            <a:r>
              <a:rPr lang="ja-JP" altLang="en-US" b="1" dirty="0">
                <a:solidFill>
                  <a:srgbClr val="3333FF"/>
                </a:solidFill>
              </a:rPr>
              <a:t>　　　　　　　　　スターリン本人との議論の紹介とジラスの思考過程が整理されている</a:t>
            </a:r>
            <a:endParaRPr lang="en-US" altLang="ja-JP" b="1" dirty="0">
              <a:solidFill>
                <a:srgbClr val="3333FF"/>
              </a:solidFill>
            </a:endParaRPr>
          </a:p>
          <a:p>
            <a:r>
              <a:rPr lang="ja-JP" altLang="en-US" b="1" dirty="0">
                <a:solidFill>
                  <a:srgbClr val="3333FF"/>
                </a:solidFill>
              </a:rPr>
              <a:t>　　　　「新しい階級」：ソ連とユーゴそれぞれの管理者＝階級の形成と分析</a:t>
            </a:r>
            <a:endParaRPr lang="en-US" altLang="ja-JP" b="1" dirty="0">
              <a:solidFill>
                <a:srgbClr val="3333FF"/>
              </a:solidFill>
            </a:endParaRPr>
          </a:p>
          <a:p>
            <a:r>
              <a:rPr lang="ja-JP" altLang="en-US" b="1" dirty="0">
                <a:solidFill>
                  <a:srgbClr val="3333FF"/>
                </a:solidFill>
              </a:rPr>
              <a:t>　　　　　　　　　　　　　　　ヴォスレンスキーのジラス評</a:t>
            </a:r>
            <a:endParaRPr lang="en-US" altLang="ja-JP" b="1" dirty="0">
              <a:solidFill>
                <a:srgbClr val="3333FF"/>
              </a:solidFill>
            </a:endParaRPr>
          </a:p>
          <a:p>
            <a:r>
              <a:rPr lang="ja-JP" altLang="en-US" b="1" dirty="0">
                <a:solidFill>
                  <a:srgbClr val="3333FF"/>
                </a:solidFill>
              </a:rPr>
              <a:t>　　　　　　「彼の唯一の欠陥はユーゴが典型的な社会主義国ではなかたこと」</a:t>
            </a:r>
            <a:endParaRPr lang="en-US" altLang="ja-JP" b="1" dirty="0">
              <a:solidFill>
                <a:srgbClr val="3333FF"/>
              </a:solidFill>
            </a:endParaRPr>
          </a:p>
          <a:p>
            <a:endParaRPr lang="en-US" altLang="ja-JP" b="1" dirty="0">
              <a:solidFill>
                <a:srgbClr val="3333FF"/>
              </a:solidFill>
            </a:endParaRPr>
          </a:p>
          <a:p>
            <a:r>
              <a:rPr lang="ja-JP" altLang="en-US" b="1" dirty="0">
                <a:solidFill>
                  <a:srgbClr val="3333FF"/>
                </a:solidFill>
              </a:rPr>
              <a:t>　▽　ラッセル：</a:t>
            </a:r>
            <a:r>
              <a:rPr lang="en-US" altLang="ja-JP" b="1" dirty="0">
                <a:solidFill>
                  <a:srgbClr val="3333FF"/>
                </a:solidFill>
              </a:rPr>
              <a:t>1920</a:t>
            </a:r>
            <a:r>
              <a:rPr lang="ja-JP" altLang="en-US" b="1" dirty="0">
                <a:solidFill>
                  <a:srgbClr val="3333FF"/>
                </a:solidFill>
              </a:rPr>
              <a:t>年著：調査と会話の完全な自由を政府が保証。</a:t>
            </a:r>
            <a:endParaRPr lang="en-US" altLang="ja-JP" b="1" dirty="0">
              <a:solidFill>
                <a:srgbClr val="3333FF"/>
              </a:solidFill>
            </a:endParaRPr>
          </a:p>
          <a:p>
            <a:r>
              <a:rPr lang="ja-JP" altLang="en-US" b="1" dirty="0">
                <a:solidFill>
                  <a:srgbClr val="3333FF"/>
                </a:solidFill>
              </a:rPr>
              <a:t>　　　　　優れた現地報告という面のほか、</a:t>
            </a:r>
            <a:r>
              <a:rPr lang="en-US" altLang="ja-JP" b="1" dirty="0">
                <a:solidFill>
                  <a:srgbClr val="3333FF"/>
                </a:solidFill>
              </a:rPr>
              <a:t>20</a:t>
            </a:r>
            <a:r>
              <a:rPr lang="ja-JP" altLang="en-US" b="1" dirty="0">
                <a:solidFill>
                  <a:srgbClr val="3333FF"/>
                </a:solidFill>
              </a:rPr>
              <a:t>年ソ連社会主義の批判的現状分析</a:t>
            </a:r>
            <a:endParaRPr lang="en-US" altLang="ja-JP" b="1" dirty="0">
              <a:solidFill>
                <a:srgbClr val="3333FF"/>
              </a:solidFill>
            </a:endParaRPr>
          </a:p>
          <a:p>
            <a:r>
              <a:rPr lang="ja-JP" altLang="en-US" b="1" dirty="0">
                <a:solidFill>
                  <a:srgbClr val="3333FF"/>
                </a:solidFill>
              </a:rPr>
              <a:t>　　　　　ラッセルは本書</a:t>
            </a:r>
            <a:r>
              <a:rPr lang="en-US" altLang="ja-JP" b="1" dirty="0">
                <a:solidFill>
                  <a:srgbClr val="3333FF"/>
                </a:solidFill>
              </a:rPr>
              <a:t>1958</a:t>
            </a:r>
            <a:r>
              <a:rPr lang="ja-JP" altLang="en-US" b="1" dirty="0">
                <a:solidFill>
                  <a:srgbClr val="3333FF"/>
                </a:solidFill>
              </a:rPr>
              <a:t>年第</a:t>
            </a:r>
            <a:r>
              <a:rPr lang="en-US" altLang="ja-JP" b="1" dirty="0">
                <a:solidFill>
                  <a:srgbClr val="3333FF"/>
                </a:solidFill>
              </a:rPr>
              <a:t>2</a:t>
            </a:r>
            <a:r>
              <a:rPr lang="ja-JP" altLang="en-US" b="1" dirty="0">
                <a:solidFill>
                  <a:srgbClr val="3333FF"/>
                </a:solidFill>
              </a:rPr>
              <a:t>版の際、内容改訂の必要を認めず。</a:t>
            </a:r>
            <a:endParaRPr lang="en-US" altLang="ja-JP" b="1" dirty="0">
              <a:solidFill>
                <a:srgbClr val="3333FF"/>
              </a:solidFill>
            </a:endParaRPr>
          </a:p>
          <a:p>
            <a:r>
              <a:rPr lang="ja-JP" altLang="en-US" b="1" dirty="0">
                <a:solidFill>
                  <a:srgbClr val="3333FF"/>
                </a:solidFill>
              </a:rPr>
              <a:t>　　　　　</a:t>
            </a:r>
            <a:endParaRPr lang="en-US" altLang="ja-JP" b="1" dirty="0">
              <a:solidFill>
                <a:srgbClr val="3333FF"/>
              </a:solidFill>
            </a:endParaRPr>
          </a:p>
          <a:p>
            <a:r>
              <a:rPr lang="ja-JP" altLang="en-US" b="1" dirty="0">
                <a:solidFill>
                  <a:srgbClr val="3333FF"/>
                </a:solidFill>
              </a:rPr>
              <a:t>　　　　　レーニンは、戦時共産主義にかわり、ネップ新経済政策を導入した。</a:t>
            </a:r>
            <a:endParaRPr lang="en-US" altLang="ja-JP" b="1" dirty="0">
              <a:solidFill>
                <a:srgbClr val="3333FF"/>
              </a:solidFill>
            </a:endParaRPr>
          </a:p>
          <a:p>
            <a:r>
              <a:rPr lang="ja-JP" altLang="en-US" b="1" dirty="0">
                <a:solidFill>
                  <a:srgbClr val="3333FF"/>
                </a:solidFill>
              </a:rPr>
              <a:t>　　　　　しかし、経済政策は転換したものの、</a:t>
            </a:r>
            <a:endParaRPr lang="en-US" altLang="ja-JP" b="1" dirty="0">
              <a:solidFill>
                <a:srgbClr val="3333FF"/>
              </a:solidFill>
            </a:endParaRPr>
          </a:p>
          <a:p>
            <a:r>
              <a:rPr lang="ja-JP" altLang="en-US" b="1" dirty="0">
                <a:solidFill>
                  <a:srgbClr val="3333FF"/>
                </a:solidFill>
              </a:rPr>
              <a:t>　　　　　　　　　　政治的民主化には舵を切らなかった。共産党独占体制はそのまま。　　　　　</a:t>
            </a:r>
            <a:endParaRPr lang="en-US" altLang="ja-JP" b="1" dirty="0">
              <a:solidFill>
                <a:srgbClr val="3333FF"/>
              </a:solidFill>
            </a:endParaRPr>
          </a:p>
          <a:p>
            <a:endParaRPr lang="en-US" altLang="ja-JP" b="1" dirty="0">
              <a:solidFill>
                <a:srgbClr val="3333FF"/>
              </a:solidFill>
            </a:endParaRPr>
          </a:p>
          <a:p>
            <a:r>
              <a:rPr lang="ja-JP" altLang="en-US" b="1" dirty="0">
                <a:solidFill>
                  <a:srgbClr val="3333FF"/>
                </a:solidFill>
              </a:rPr>
              <a:t>　　　　　それゆえ、ラッセルのソ連批判は、訪ソ当時の批判に留まらない。</a:t>
            </a:r>
            <a:endParaRPr lang="en-US" altLang="ja-JP" b="1" dirty="0">
              <a:solidFill>
                <a:srgbClr val="3333FF"/>
              </a:solidFill>
            </a:endParaRPr>
          </a:p>
          <a:p>
            <a:endParaRPr lang="en-US" altLang="ja-JP" b="1" dirty="0">
              <a:solidFill>
                <a:srgbClr val="3333FF"/>
              </a:solidFill>
            </a:endParaRPr>
          </a:p>
          <a:p>
            <a:endParaRPr kumimoji="1" lang="ja-JP" altLang="en-US" dirty="0"/>
          </a:p>
        </p:txBody>
      </p:sp>
    </p:spTree>
    <p:extLst>
      <p:ext uri="{BB962C8B-B14F-4D97-AF65-F5344CB8AC3E}">
        <p14:creationId xmlns:p14="http://schemas.microsoft.com/office/powerpoint/2010/main" val="394763377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3091</TotalTime>
  <Words>342</Words>
  <Application>Microsoft Office PowerPoint</Application>
  <PresentationFormat>画面に合わせる (4:3)</PresentationFormat>
  <Paragraphs>183</Paragraphs>
  <Slides>11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11</vt:i4>
      </vt:variant>
    </vt:vector>
  </HeadingPairs>
  <TitlesOfParts>
    <vt:vector size="21" baseType="lpstr">
      <vt:lpstr>HGP明朝B</vt:lpstr>
      <vt:lpstr>HGP明朝E</vt:lpstr>
      <vt:lpstr>HGS明朝B</vt:lpstr>
      <vt:lpstr>HGS明朝E</vt:lpstr>
      <vt:lpstr>ＭＳ Ｐゴシック</vt:lpstr>
      <vt:lpstr>游ゴシック</vt:lpstr>
      <vt:lpstr>Arial</vt:lpstr>
      <vt:lpstr>Calibri</vt:lpstr>
      <vt:lpstr>Century</vt:lpstr>
      <vt:lpstr>Office ​​テーマ</vt:lpstr>
      <vt:lpstr>社会主義理論学会第75回研究会 （2017.10.8.pm2:00～ 慶応大学三田キャンパス研究室棟Ａ会議室）</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注 Milovan Djilas (1911-1995)；モンテネグロ（クロアチア語）生。元ユーゴ副大統領。 カルデリ、ランコヴィチと共にチトー三羽烏の一人。通訳兼ねスターリンと交渉・対話体験。 チトー後継者と目されながら、1954年ユーゴ党中央委を追放さる。共産圏における党官僚の独占批判（新しい階級）、多党制主張。ハンガリー反乱でナジ支持。投獄。自著を米国で出版。ロイ『歴史の審判に向けて』がジラス引用。同著89年版＝選集版序文でジラスに謝辞。 　　ジラスの代表作は『新しい階級』､『正義なき土地』（自叙伝）、『スターリンとの対話』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owner</dc:creator>
  <cp:lastModifiedBy>飯島信吾</cp:lastModifiedBy>
  <cp:revision>176</cp:revision>
  <dcterms:created xsi:type="dcterms:W3CDTF">2017-09-23T07:22:21Z</dcterms:created>
  <dcterms:modified xsi:type="dcterms:W3CDTF">2017-11-12T03:27:00Z</dcterms:modified>
</cp:coreProperties>
</file>